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311" r:id="rId3"/>
    <p:sldId id="257" r:id="rId4"/>
    <p:sldId id="298" r:id="rId5"/>
    <p:sldId id="259" r:id="rId6"/>
    <p:sldId id="309" r:id="rId7"/>
    <p:sldId id="310" r:id="rId8"/>
    <p:sldId id="317" r:id="rId9"/>
    <p:sldId id="312" r:id="rId10"/>
    <p:sldId id="313" r:id="rId11"/>
    <p:sldId id="265" r:id="rId12"/>
    <p:sldId id="269" r:id="rId13"/>
    <p:sldId id="268" r:id="rId14"/>
    <p:sldId id="270" r:id="rId15"/>
    <p:sldId id="271" r:id="rId16"/>
    <p:sldId id="314" r:id="rId17"/>
    <p:sldId id="315" r:id="rId18"/>
    <p:sldId id="295" r:id="rId19"/>
    <p:sldId id="274" r:id="rId20"/>
    <p:sldId id="275" r:id="rId21"/>
    <p:sldId id="276" r:id="rId22"/>
    <p:sldId id="277" r:id="rId23"/>
    <p:sldId id="278" r:id="rId24"/>
    <p:sldId id="279" r:id="rId25"/>
    <p:sldId id="282" r:id="rId26"/>
    <p:sldId id="280" r:id="rId27"/>
    <p:sldId id="281" r:id="rId28"/>
    <p:sldId id="296" r:id="rId29"/>
    <p:sldId id="316" r:id="rId30"/>
    <p:sldId id="318" r:id="rId31"/>
    <p:sldId id="284" r:id="rId32"/>
    <p:sldId id="292" r:id="rId33"/>
    <p:sldId id="289" r:id="rId34"/>
    <p:sldId id="294" r:id="rId35"/>
    <p:sldId id="2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4660"/>
  </p:normalViewPr>
  <p:slideViewPr>
    <p:cSldViewPr snapToGrid="0">
      <p:cViewPr varScale="1">
        <p:scale>
          <a:sx n="64" d="100"/>
          <a:sy n="64" d="100"/>
        </p:scale>
        <p:origin x="5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FF4E78-5590-47A2-A9F5-B394A355992E}" type="datetimeFigureOut">
              <a:rPr lang="en-CA" smtClean="0"/>
              <a:t>2020-12-01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BF798-C4A1-4F28-98C0-DAA90F9A6F35}" type="slidenum">
              <a:rPr lang="en-CA" smtClean="0"/>
              <a:t>‹#›</a:t>
            </a:fld>
            <a:endParaRPr lang="en-CA"/>
          </a:p>
        </p:txBody>
      </p:sp>
    </p:spTree>
    <p:extLst>
      <p:ext uri="{BB962C8B-B14F-4D97-AF65-F5344CB8AC3E}">
        <p14:creationId xmlns:p14="http://schemas.microsoft.com/office/powerpoint/2010/main" val="7337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rPr>
              <a:t>Slide 5</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Remove the whole line “there are 2 ways to get infected”</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Change to</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Exposure to infection can overwhelm…</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Exposure can also overwhelm…</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E67348-F73F-4F43-A8C1-1CFE2A6F14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62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E67348-F73F-4F43-A8C1-1CFE2A6F14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594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E67348-F73F-4F43-A8C1-1CFE2A6F14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4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E67348-F73F-4F43-A8C1-1CFE2A6F14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252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200" kern="1200" dirty="0">
                <a:solidFill>
                  <a:schemeClr val="tx1"/>
                </a:solidFill>
                <a:effectLst>
                  <a:outerShdw blurRad="50800" dist="38100" dir="2700000" algn="tl" rotWithShape="0">
                    <a:srgbClr val="000000">
                      <a:alpha val="48000"/>
                    </a:srgbClr>
                  </a:outerShdw>
                </a:effectLst>
                <a:latin typeface="+mn-lt"/>
                <a:ea typeface="+mn-ea"/>
                <a:cs typeface="+mn-cs"/>
              </a:rPr>
              <a:t> </a:t>
            </a:r>
            <a:r>
              <a:rPr lang="en-CA" dirty="0"/>
              <a:t>Know and Sign the Student Code of Conduct Pledge</a:t>
            </a:r>
          </a:p>
          <a:p>
            <a:endParaRPr lang="en-US" dirty="0"/>
          </a:p>
        </p:txBody>
      </p:sp>
      <p:sp>
        <p:nvSpPr>
          <p:cNvPr id="4" name="Slide Number Placeholder 3"/>
          <p:cNvSpPr>
            <a:spLocks noGrp="1"/>
          </p:cNvSpPr>
          <p:nvPr>
            <p:ph type="sldNum" sz="quarter" idx="5"/>
          </p:nvPr>
        </p:nvSpPr>
        <p:spPr/>
        <p:txBody>
          <a:bodyPr/>
          <a:lstStyle/>
          <a:p>
            <a:fld id="{99E67348-F73F-4F43-A8C1-1CFE2A6F1437}" type="slidenum">
              <a:rPr lang="en-US" smtClean="0"/>
              <a:t>23</a:t>
            </a:fld>
            <a:endParaRPr lang="en-US"/>
          </a:p>
        </p:txBody>
      </p:sp>
    </p:spTree>
    <p:extLst>
      <p:ext uri="{BB962C8B-B14F-4D97-AF65-F5344CB8AC3E}">
        <p14:creationId xmlns:p14="http://schemas.microsoft.com/office/powerpoint/2010/main" val="283670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67348-F73F-4F43-A8C1-1CFE2A6F1437}" type="slidenum">
              <a:rPr lang="en-US" smtClean="0"/>
              <a:t>24</a:t>
            </a:fld>
            <a:endParaRPr lang="en-US"/>
          </a:p>
        </p:txBody>
      </p:sp>
    </p:spTree>
    <p:extLst>
      <p:ext uri="{BB962C8B-B14F-4D97-AF65-F5344CB8AC3E}">
        <p14:creationId xmlns:p14="http://schemas.microsoft.com/office/powerpoint/2010/main" val="338144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67348-F73F-4F43-A8C1-1CFE2A6F1437}" type="slidenum">
              <a:rPr lang="en-US" smtClean="0"/>
              <a:t>27</a:t>
            </a:fld>
            <a:endParaRPr lang="en-US"/>
          </a:p>
        </p:txBody>
      </p:sp>
    </p:spTree>
    <p:extLst>
      <p:ext uri="{BB962C8B-B14F-4D97-AF65-F5344CB8AC3E}">
        <p14:creationId xmlns:p14="http://schemas.microsoft.com/office/powerpoint/2010/main" val="2858726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E67348-F73F-4F43-A8C1-1CFE2A6F1437}" type="slidenum">
              <a:rPr lang="en-US" smtClean="0"/>
              <a:t>31</a:t>
            </a:fld>
            <a:endParaRPr lang="en-US"/>
          </a:p>
        </p:txBody>
      </p:sp>
    </p:spTree>
    <p:extLst>
      <p:ext uri="{BB962C8B-B14F-4D97-AF65-F5344CB8AC3E}">
        <p14:creationId xmlns:p14="http://schemas.microsoft.com/office/powerpoint/2010/main" val="2840214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Reviewing Code of Conduct – Adaptation of Res version with update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Review &amp; Sign off on Pledge</a:t>
            </a:r>
          </a:p>
          <a:p>
            <a:pPr marL="228600" indent="-228600">
              <a:buAutoNum type="arabicPeriod"/>
            </a:pPr>
            <a:r>
              <a:rPr lang="en-US" b="1" dirty="0"/>
              <a:t>SYMPTOMS:</a:t>
            </a:r>
          </a:p>
          <a:p>
            <a:pPr marL="685800" lvl="1" indent="-228600">
              <a:buAutoNum type="arabicPeriod"/>
            </a:pPr>
            <a:r>
              <a:rPr lang="en-US" dirty="0"/>
              <a:t>Stay home and Call 811</a:t>
            </a:r>
          </a:p>
          <a:p>
            <a:pPr marL="685800" lvl="1" indent="-228600">
              <a:buAutoNum type="arabicPeriod"/>
            </a:pPr>
            <a:r>
              <a:rPr lang="en-US" dirty="0"/>
              <a:t>If you are asked to self isolate – call Safety and security</a:t>
            </a:r>
          </a:p>
        </p:txBody>
      </p:sp>
      <p:sp>
        <p:nvSpPr>
          <p:cNvPr id="4" name="Slide Number Placeholder 3"/>
          <p:cNvSpPr>
            <a:spLocks noGrp="1"/>
          </p:cNvSpPr>
          <p:nvPr>
            <p:ph type="sldNum" sz="quarter" idx="5"/>
          </p:nvPr>
        </p:nvSpPr>
        <p:spPr/>
        <p:txBody>
          <a:bodyPr/>
          <a:lstStyle/>
          <a:p>
            <a:fld id="{99E67348-F73F-4F43-A8C1-1CFE2A6F1437}" type="slidenum">
              <a:rPr lang="en-US" smtClean="0"/>
              <a:t>32</a:t>
            </a:fld>
            <a:endParaRPr lang="en-US"/>
          </a:p>
        </p:txBody>
      </p:sp>
    </p:spTree>
    <p:extLst>
      <p:ext uri="{BB962C8B-B14F-4D97-AF65-F5344CB8AC3E}">
        <p14:creationId xmlns:p14="http://schemas.microsoft.com/office/powerpoint/2010/main" val="35126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B4B49-AB05-4022-9CCC-0756BB8B4B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5A9720C-7370-485D-BCF7-FA01432A7D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97ECDB4-EC0C-4B41-B182-7D32769FD673}"/>
              </a:ext>
            </a:extLst>
          </p:cNvPr>
          <p:cNvSpPr>
            <a:spLocks noGrp="1"/>
          </p:cNvSpPr>
          <p:nvPr>
            <p:ph type="dt" sz="half" idx="10"/>
          </p:nvPr>
        </p:nvSpPr>
        <p:spPr/>
        <p:txBody>
          <a:bodyPr/>
          <a:lstStyle/>
          <a:p>
            <a:fld id="{E5B7D422-626E-428C-96E7-5AF5D66C6196}" type="datetimeFigureOut">
              <a:rPr lang="en-CA" smtClean="0"/>
              <a:t>2020-12-01</a:t>
            </a:fld>
            <a:endParaRPr lang="en-CA"/>
          </a:p>
        </p:txBody>
      </p:sp>
      <p:sp>
        <p:nvSpPr>
          <p:cNvPr id="5" name="Footer Placeholder 4">
            <a:extLst>
              <a:ext uri="{FF2B5EF4-FFF2-40B4-BE49-F238E27FC236}">
                <a16:creationId xmlns:a16="http://schemas.microsoft.com/office/drawing/2014/main" id="{13A5A73F-5136-476E-88D2-98686E72EF5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64F0CB3-EF66-4A60-A902-C0D6171250B5}"/>
              </a:ext>
            </a:extLst>
          </p:cNvPr>
          <p:cNvSpPr>
            <a:spLocks noGrp="1"/>
          </p:cNvSpPr>
          <p:nvPr>
            <p:ph type="sldNum" sz="quarter" idx="12"/>
          </p:nvPr>
        </p:nvSpPr>
        <p:spPr/>
        <p:txBody>
          <a:bodyPr/>
          <a:lstStyle/>
          <a:p>
            <a:fld id="{E5A7AD37-F281-4DAA-A4A6-51AC63515EEB}" type="slidenum">
              <a:rPr lang="en-CA" smtClean="0"/>
              <a:t>‹#›</a:t>
            </a:fld>
            <a:endParaRPr lang="en-CA"/>
          </a:p>
        </p:txBody>
      </p:sp>
    </p:spTree>
    <p:extLst>
      <p:ext uri="{BB962C8B-B14F-4D97-AF65-F5344CB8AC3E}">
        <p14:creationId xmlns:p14="http://schemas.microsoft.com/office/powerpoint/2010/main" val="3847373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ECCE0-51D6-4F0E-8BA0-1F54503648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6939AEE-D946-4965-987A-FED30DFE2A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8F99C93-50EF-4ADD-9C06-3405BDA785EC}"/>
              </a:ext>
            </a:extLst>
          </p:cNvPr>
          <p:cNvSpPr>
            <a:spLocks noGrp="1"/>
          </p:cNvSpPr>
          <p:nvPr>
            <p:ph type="dt" sz="half" idx="10"/>
          </p:nvPr>
        </p:nvSpPr>
        <p:spPr/>
        <p:txBody>
          <a:bodyPr/>
          <a:lstStyle/>
          <a:p>
            <a:fld id="{E5B7D422-626E-428C-96E7-5AF5D66C6196}" type="datetimeFigureOut">
              <a:rPr lang="en-CA" smtClean="0"/>
              <a:t>2020-12-01</a:t>
            </a:fld>
            <a:endParaRPr lang="en-CA"/>
          </a:p>
        </p:txBody>
      </p:sp>
      <p:sp>
        <p:nvSpPr>
          <p:cNvPr id="5" name="Footer Placeholder 4">
            <a:extLst>
              <a:ext uri="{FF2B5EF4-FFF2-40B4-BE49-F238E27FC236}">
                <a16:creationId xmlns:a16="http://schemas.microsoft.com/office/drawing/2014/main" id="{F3E738ED-1F9B-472B-8E4B-DF39C19B86A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E1BDA0-A99D-49F1-B271-718BA8E54554}"/>
              </a:ext>
            </a:extLst>
          </p:cNvPr>
          <p:cNvSpPr>
            <a:spLocks noGrp="1"/>
          </p:cNvSpPr>
          <p:nvPr>
            <p:ph type="sldNum" sz="quarter" idx="12"/>
          </p:nvPr>
        </p:nvSpPr>
        <p:spPr/>
        <p:txBody>
          <a:bodyPr/>
          <a:lstStyle/>
          <a:p>
            <a:fld id="{E5A7AD37-F281-4DAA-A4A6-51AC63515EEB}" type="slidenum">
              <a:rPr lang="en-CA" smtClean="0"/>
              <a:t>‹#›</a:t>
            </a:fld>
            <a:endParaRPr lang="en-CA"/>
          </a:p>
        </p:txBody>
      </p:sp>
    </p:spTree>
    <p:extLst>
      <p:ext uri="{BB962C8B-B14F-4D97-AF65-F5344CB8AC3E}">
        <p14:creationId xmlns:p14="http://schemas.microsoft.com/office/powerpoint/2010/main" val="1636030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4A8F63-7666-4E21-96BE-19F2F307AE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8C8DA71-3B72-4797-BC87-91EF09416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4BBB28D-39D1-4483-A096-23612A3D0C96}"/>
              </a:ext>
            </a:extLst>
          </p:cNvPr>
          <p:cNvSpPr>
            <a:spLocks noGrp="1"/>
          </p:cNvSpPr>
          <p:nvPr>
            <p:ph type="dt" sz="half" idx="10"/>
          </p:nvPr>
        </p:nvSpPr>
        <p:spPr/>
        <p:txBody>
          <a:bodyPr/>
          <a:lstStyle/>
          <a:p>
            <a:fld id="{E5B7D422-626E-428C-96E7-5AF5D66C6196}" type="datetimeFigureOut">
              <a:rPr lang="en-CA" smtClean="0"/>
              <a:t>2020-12-01</a:t>
            </a:fld>
            <a:endParaRPr lang="en-CA"/>
          </a:p>
        </p:txBody>
      </p:sp>
      <p:sp>
        <p:nvSpPr>
          <p:cNvPr id="5" name="Footer Placeholder 4">
            <a:extLst>
              <a:ext uri="{FF2B5EF4-FFF2-40B4-BE49-F238E27FC236}">
                <a16:creationId xmlns:a16="http://schemas.microsoft.com/office/drawing/2014/main" id="{5D502F41-6FAD-4CFF-AE07-E467ED92DD4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0A7812F-0865-459E-A026-F32D48A6998F}"/>
              </a:ext>
            </a:extLst>
          </p:cNvPr>
          <p:cNvSpPr>
            <a:spLocks noGrp="1"/>
          </p:cNvSpPr>
          <p:nvPr>
            <p:ph type="sldNum" sz="quarter" idx="12"/>
          </p:nvPr>
        </p:nvSpPr>
        <p:spPr/>
        <p:txBody>
          <a:bodyPr/>
          <a:lstStyle/>
          <a:p>
            <a:fld id="{E5A7AD37-F281-4DAA-A4A6-51AC63515EEB}" type="slidenum">
              <a:rPr lang="en-CA" smtClean="0"/>
              <a:t>‹#›</a:t>
            </a:fld>
            <a:endParaRPr lang="en-CA"/>
          </a:p>
        </p:txBody>
      </p:sp>
    </p:spTree>
    <p:extLst>
      <p:ext uri="{BB962C8B-B14F-4D97-AF65-F5344CB8AC3E}">
        <p14:creationId xmlns:p14="http://schemas.microsoft.com/office/powerpoint/2010/main" val="844162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ADC8D3-F4A0-410B-9436-2E257FDBBA97}" type="datetimeFigureOut">
              <a:rPr lang="en-CA" smtClean="0"/>
              <a:t>2020-12-01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6B9ED2-801B-4FC9-B420-17E9527A556D}" type="slidenum">
              <a:rPr lang="en-CA" smtClean="0"/>
              <a:t>‹#›</a:t>
            </a:fld>
            <a:endParaRPr lang="en-CA"/>
          </a:p>
        </p:txBody>
      </p:sp>
    </p:spTree>
    <p:extLst>
      <p:ext uri="{BB962C8B-B14F-4D97-AF65-F5344CB8AC3E}">
        <p14:creationId xmlns:p14="http://schemas.microsoft.com/office/powerpoint/2010/main" val="2121664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ADC8D3-F4A0-410B-9436-2E257FDBBA97}" type="datetimeFigureOut">
              <a:rPr lang="en-CA" smtClean="0"/>
              <a:t>2020-12-01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6B9ED2-801B-4FC9-B420-17E9527A556D}" type="slidenum">
              <a:rPr lang="en-CA" smtClean="0"/>
              <a:t>‹#›</a:t>
            </a:fld>
            <a:endParaRPr lang="en-CA"/>
          </a:p>
        </p:txBody>
      </p:sp>
    </p:spTree>
    <p:extLst>
      <p:ext uri="{BB962C8B-B14F-4D97-AF65-F5344CB8AC3E}">
        <p14:creationId xmlns:p14="http://schemas.microsoft.com/office/powerpoint/2010/main" val="365726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ADC8D3-F4A0-410B-9436-2E257FDBBA97}" type="datetimeFigureOut">
              <a:rPr lang="en-CA" smtClean="0"/>
              <a:t>2020-12-01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6B9ED2-801B-4FC9-B420-17E9527A556D}" type="slidenum">
              <a:rPr lang="en-CA" smtClean="0"/>
              <a:t>‹#›</a:t>
            </a:fld>
            <a:endParaRPr lang="en-CA"/>
          </a:p>
        </p:txBody>
      </p:sp>
    </p:spTree>
    <p:extLst>
      <p:ext uri="{BB962C8B-B14F-4D97-AF65-F5344CB8AC3E}">
        <p14:creationId xmlns:p14="http://schemas.microsoft.com/office/powerpoint/2010/main" val="4167397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ADC8D3-F4A0-410B-9436-2E257FDBBA97}" type="datetimeFigureOut">
              <a:rPr lang="en-CA" smtClean="0"/>
              <a:t>2020-12-01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6B9ED2-801B-4FC9-B420-17E9527A556D}" type="slidenum">
              <a:rPr lang="en-CA" smtClean="0"/>
              <a:t>‹#›</a:t>
            </a:fld>
            <a:endParaRPr lang="en-CA"/>
          </a:p>
        </p:txBody>
      </p:sp>
    </p:spTree>
    <p:extLst>
      <p:ext uri="{BB962C8B-B14F-4D97-AF65-F5344CB8AC3E}">
        <p14:creationId xmlns:p14="http://schemas.microsoft.com/office/powerpoint/2010/main" val="452808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ADC8D3-F4A0-410B-9436-2E257FDBBA97}" type="datetimeFigureOut">
              <a:rPr lang="en-CA" smtClean="0"/>
              <a:t>2020-12-01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16B9ED2-801B-4FC9-B420-17E9527A556D}" type="slidenum">
              <a:rPr lang="en-CA" smtClean="0"/>
              <a:t>‹#›</a:t>
            </a:fld>
            <a:endParaRPr lang="en-CA"/>
          </a:p>
        </p:txBody>
      </p:sp>
    </p:spTree>
    <p:extLst>
      <p:ext uri="{BB962C8B-B14F-4D97-AF65-F5344CB8AC3E}">
        <p14:creationId xmlns:p14="http://schemas.microsoft.com/office/powerpoint/2010/main" val="2956128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ADC8D3-F4A0-410B-9436-2E257FDBBA97}" type="datetimeFigureOut">
              <a:rPr lang="en-CA" smtClean="0"/>
              <a:t>2020-12-01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16B9ED2-801B-4FC9-B420-17E9527A556D}" type="slidenum">
              <a:rPr lang="en-CA" smtClean="0"/>
              <a:t>‹#›</a:t>
            </a:fld>
            <a:endParaRPr lang="en-CA"/>
          </a:p>
        </p:txBody>
      </p:sp>
    </p:spTree>
    <p:extLst>
      <p:ext uri="{BB962C8B-B14F-4D97-AF65-F5344CB8AC3E}">
        <p14:creationId xmlns:p14="http://schemas.microsoft.com/office/powerpoint/2010/main" val="3252690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DC8D3-F4A0-410B-9436-2E257FDBBA97}" type="datetimeFigureOut">
              <a:rPr lang="en-CA" smtClean="0"/>
              <a:t>2020-12-01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16B9ED2-801B-4FC9-B420-17E9527A556D}" type="slidenum">
              <a:rPr lang="en-CA" smtClean="0"/>
              <a:t>‹#›</a:t>
            </a:fld>
            <a:endParaRPr lang="en-CA"/>
          </a:p>
        </p:txBody>
      </p:sp>
    </p:spTree>
    <p:extLst>
      <p:ext uri="{BB962C8B-B14F-4D97-AF65-F5344CB8AC3E}">
        <p14:creationId xmlns:p14="http://schemas.microsoft.com/office/powerpoint/2010/main" val="24635666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ADC8D3-F4A0-410B-9436-2E257FDBBA97}" type="datetimeFigureOut">
              <a:rPr lang="en-CA" smtClean="0"/>
              <a:t>2020-12-01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6B9ED2-801B-4FC9-B420-17E9527A556D}" type="slidenum">
              <a:rPr lang="en-CA" smtClean="0"/>
              <a:t>‹#›</a:t>
            </a:fld>
            <a:endParaRPr lang="en-CA"/>
          </a:p>
        </p:txBody>
      </p:sp>
    </p:spTree>
    <p:extLst>
      <p:ext uri="{BB962C8B-B14F-4D97-AF65-F5344CB8AC3E}">
        <p14:creationId xmlns:p14="http://schemas.microsoft.com/office/powerpoint/2010/main" val="198320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1D9D5-34BF-4FA8-A3C0-60933FA1682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21F6500-3363-4A19-A14D-E4CA594444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4E87AC-32A2-4078-A5DC-ABFAD2F5EFDC}"/>
              </a:ext>
            </a:extLst>
          </p:cNvPr>
          <p:cNvSpPr>
            <a:spLocks noGrp="1"/>
          </p:cNvSpPr>
          <p:nvPr>
            <p:ph type="dt" sz="half" idx="10"/>
          </p:nvPr>
        </p:nvSpPr>
        <p:spPr/>
        <p:txBody>
          <a:bodyPr/>
          <a:lstStyle/>
          <a:p>
            <a:fld id="{E5B7D422-626E-428C-96E7-5AF5D66C6196}" type="datetimeFigureOut">
              <a:rPr lang="en-CA" smtClean="0"/>
              <a:t>2020-12-01</a:t>
            </a:fld>
            <a:endParaRPr lang="en-CA"/>
          </a:p>
        </p:txBody>
      </p:sp>
      <p:sp>
        <p:nvSpPr>
          <p:cNvPr id="5" name="Footer Placeholder 4">
            <a:extLst>
              <a:ext uri="{FF2B5EF4-FFF2-40B4-BE49-F238E27FC236}">
                <a16:creationId xmlns:a16="http://schemas.microsoft.com/office/drawing/2014/main" id="{04DA8457-E66C-49FC-9C90-4466072EC03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EB39F4E-43EE-4A03-8DBB-3ECA6AB4F373}"/>
              </a:ext>
            </a:extLst>
          </p:cNvPr>
          <p:cNvSpPr>
            <a:spLocks noGrp="1"/>
          </p:cNvSpPr>
          <p:nvPr>
            <p:ph type="sldNum" sz="quarter" idx="12"/>
          </p:nvPr>
        </p:nvSpPr>
        <p:spPr/>
        <p:txBody>
          <a:bodyPr/>
          <a:lstStyle/>
          <a:p>
            <a:fld id="{E5A7AD37-F281-4DAA-A4A6-51AC63515EEB}" type="slidenum">
              <a:rPr lang="en-CA" smtClean="0"/>
              <a:t>‹#›</a:t>
            </a:fld>
            <a:endParaRPr lang="en-CA"/>
          </a:p>
        </p:txBody>
      </p:sp>
    </p:spTree>
    <p:extLst>
      <p:ext uri="{BB962C8B-B14F-4D97-AF65-F5344CB8AC3E}">
        <p14:creationId xmlns:p14="http://schemas.microsoft.com/office/powerpoint/2010/main" val="3123093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ADC8D3-F4A0-410B-9436-2E257FDBBA97}" type="datetimeFigureOut">
              <a:rPr lang="en-CA" smtClean="0"/>
              <a:t>2020-12-01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6B9ED2-801B-4FC9-B420-17E9527A556D}" type="slidenum">
              <a:rPr lang="en-CA" smtClean="0"/>
              <a:t>‹#›</a:t>
            </a:fld>
            <a:endParaRPr lang="en-CA"/>
          </a:p>
        </p:txBody>
      </p:sp>
    </p:spTree>
    <p:extLst>
      <p:ext uri="{BB962C8B-B14F-4D97-AF65-F5344CB8AC3E}">
        <p14:creationId xmlns:p14="http://schemas.microsoft.com/office/powerpoint/2010/main" val="4089799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ADC8D3-F4A0-410B-9436-2E257FDBBA97}" type="datetimeFigureOut">
              <a:rPr lang="en-CA" smtClean="0"/>
              <a:t>2020-12-01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6B9ED2-801B-4FC9-B420-17E9527A556D}" type="slidenum">
              <a:rPr lang="en-CA" smtClean="0"/>
              <a:t>‹#›</a:t>
            </a:fld>
            <a:endParaRPr lang="en-CA"/>
          </a:p>
        </p:txBody>
      </p:sp>
    </p:spTree>
    <p:extLst>
      <p:ext uri="{BB962C8B-B14F-4D97-AF65-F5344CB8AC3E}">
        <p14:creationId xmlns:p14="http://schemas.microsoft.com/office/powerpoint/2010/main" val="2636801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ADC8D3-F4A0-410B-9436-2E257FDBBA97}" type="datetimeFigureOut">
              <a:rPr lang="en-CA" smtClean="0"/>
              <a:t>2020-12-01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6B9ED2-801B-4FC9-B420-17E9527A556D}" type="slidenum">
              <a:rPr lang="en-CA" smtClean="0"/>
              <a:t>‹#›</a:t>
            </a:fld>
            <a:endParaRPr lang="en-CA"/>
          </a:p>
        </p:txBody>
      </p:sp>
    </p:spTree>
    <p:extLst>
      <p:ext uri="{BB962C8B-B14F-4D97-AF65-F5344CB8AC3E}">
        <p14:creationId xmlns:p14="http://schemas.microsoft.com/office/powerpoint/2010/main" val="1665440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ADC8D3-F4A0-410B-9436-2E257FDBBA97}" type="datetimeFigureOut">
              <a:rPr lang="en-CA" smtClean="0"/>
              <a:t>2020-12-01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6B9ED2-801B-4FC9-B420-17E9527A556D}" type="slidenum">
              <a:rPr lang="en-CA" smtClean="0"/>
              <a:t>‹#›</a:t>
            </a:fld>
            <a:endParaRPr lang="en-CA"/>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74283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ADC8D3-F4A0-410B-9436-2E257FDBBA97}" type="datetimeFigureOut">
              <a:rPr lang="en-CA" smtClean="0"/>
              <a:t>2020-12-01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16B9ED2-801B-4FC9-B420-17E9527A556D}" type="slidenum">
              <a:rPr lang="en-CA" smtClean="0"/>
              <a:t>‹#›</a:t>
            </a:fld>
            <a:endParaRPr lang="en-CA"/>
          </a:p>
        </p:txBody>
      </p:sp>
    </p:spTree>
    <p:extLst>
      <p:ext uri="{BB962C8B-B14F-4D97-AF65-F5344CB8AC3E}">
        <p14:creationId xmlns:p14="http://schemas.microsoft.com/office/powerpoint/2010/main" val="1153336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9ADC8D3-F4A0-410B-9436-2E257FDBBA97}" type="datetimeFigureOut">
              <a:rPr lang="en-CA" smtClean="0"/>
              <a:t>2020-12-01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16B9ED2-801B-4FC9-B420-17E9527A556D}" type="slidenum">
              <a:rPr lang="en-CA" smtClean="0"/>
              <a:t>‹#›</a:t>
            </a:fld>
            <a:endParaRPr lang="en-CA"/>
          </a:p>
        </p:txBody>
      </p:sp>
    </p:spTree>
    <p:extLst>
      <p:ext uri="{BB962C8B-B14F-4D97-AF65-F5344CB8AC3E}">
        <p14:creationId xmlns:p14="http://schemas.microsoft.com/office/powerpoint/2010/main" val="23004182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9ADC8D3-F4A0-410B-9436-2E257FDBBA97}" type="datetimeFigureOut">
              <a:rPr lang="en-CA" smtClean="0"/>
              <a:t>2020-12-01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16B9ED2-801B-4FC9-B420-17E9527A556D}" type="slidenum">
              <a:rPr lang="en-CA" smtClean="0"/>
              <a:t>‹#›</a:t>
            </a:fld>
            <a:endParaRPr lang="en-CA"/>
          </a:p>
        </p:txBody>
      </p:sp>
    </p:spTree>
    <p:extLst>
      <p:ext uri="{BB962C8B-B14F-4D97-AF65-F5344CB8AC3E}">
        <p14:creationId xmlns:p14="http://schemas.microsoft.com/office/powerpoint/2010/main" val="2903794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ADC8D3-F4A0-410B-9436-2E257FDBBA97}" type="datetimeFigureOut">
              <a:rPr lang="en-CA" smtClean="0"/>
              <a:t>2020-12-01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6B9ED2-801B-4FC9-B420-17E9527A556D}" type="slidenum">
              <a:rPr lang="en-CA" smtClean="0"/>
              <a:t>‹#›</a:t>
            </a:fld>
            <a:endParaRPr lang="en-CA"/>
          </a:p>
        </p:txBody>
      </p:sp>
    </p:spTree>
    <p:extLst>
      <p:ext uri="{BB962C8B-B14F-4D97-AF65-F5344CB8AC3E}">
        <p14:creationId xmlns:p14="http://schemas.microsoft.com/office/powerpoint/2010/main" val="843989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ADC8D3-F4A0-410B-9436-2E257FDBBA97}" type="datetimeFigureOut">
              <a:rPr lang="en-CA" smtClean="0"/>
              <a:t>2020-12-01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16B9ED2-801B-4FC9-B420-17E9527A556D}" type="slidenum">
              <a:rPr lang="en-CA" smtClean="0"/>
              <a:t>‹#›</a:t>
            </a:fld>
            <a:endParaRPr lang="en-CA"/>
          </a:p>
        </p:txBody>
      </p:sp>
    </p:spTree>
    <p:extLst>
      <p:ext uri="{BB962C8B-B14F-4D97-AF65-F5344CB8AC3E}">
        <p14:creationId xmlns:p14="http://schemas.microsoft.com/office/powerpoint/2010/main" val="365178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347F-2416-484E-B4C4-09F4215133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9FF25D9-FA04-407A-9D75-6DDBED24EC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D1E063-8112-424D-9A84-23801CDE1468}"/>
              </a:ext>
            </a:extLst>
          </p:cNvPr>
          <p:cNvSpPr>
            <a:spLocks noGrp="1"/>
          </p:cNvSpPr>
          <p:nvPr>
            <p:ph type="dt" sz="half" idx="10"/>
          </p:nvPr>
        </p:nvSpPr>
        <p:spPr/>
        <p:txBody>
          <a:bodyPr/>
          <a:lstStyle/>
          <a:p>
            <a:fld id="{E5B7D422-626E-428C-96E7-5AF5D66C6196}" type="datetimeFigureOut">
              <a:rPr lang="en-CA" smtClean="0"/>
              <a:t>2020-12-01</a:t>
            </a:fld>
            <a:endParaRPr lang="en-CA"/>
          </a:p>
        </p:txBody>
      </p:sp>
      <p:sp>
        <p:nvSpPr>
          <p:cNvPr id="5" name="Footer Placeholder 4">
            <a:extLst>
              <a:ext uri="{FF2B5EF4-FFF2-40B4-BE49-F238E27FC236}">
                <a16:creationId xmlns:a16="http://schemas.microsoft.com/office/drawing/2014/main" id="{313D1DDA-4408-4592-98EE-241E96F034C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90E009-5DB2-4EEA-991E-326064BC2753}"/>
              </a:ext>
            </a:extLst>
          </p:cNvPr>
          <p:cNvSpPr>
            <a:spLocks noGrp="1"/>
          </p:cNvSpPr>
          <p:nvPr>
            <p:ph type="sldNum" sz="quarter" idx="12"/>
          </p:nvPr>
        </p:nvSpPr>
        <p:spPr/>
        <p:txBody>
          <a:bodyPr/>
          <a:lstStyle/>
          <a:p>
            <a:fld id="{E5A7AD37-F281-4DAA-A4A6-51AC63515EEB}" type="slidenum">
              <a:rPr lang="en-CA" smtClean="0"/>
              <a:t>‹#›</a:t>
            </a:fld>
            <a:endParaRPr lang="en-CA"/>
          </a:p>
        </p:txBody>
      </p:sp>
    </p:spTree>
    <p:extLst>
      <p:ext uri="{BB962C8B-B14F-4D97-AF65-F5344CB8AC3E}">
        <p14:creationId xmlns:p14="http://schemas.microsoft.com/office/powerpoint/2010/main" val="413923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9AEF-F90D-4A62-96E9-4AFBD392F1F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F2769C0-28E7-4037-96A0-246C81276E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3B120E7-BEBB-4ACE-A338-FAD5581C2E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636C3FB-CE38-43B1-8401-8AAF2CC87B43}"/>
              </a:ext>
            </a:extLst>
          </p:cNvPr>
          <p:cNvSpPr>
            <a:spLocks noGrp="1"/>
          </p:cNvSpPr>
          <p:nvPr>
            <p:ph type="dt" sz="half" idx="10"/>
          </p:nvPr>
        </p:nvSpPr>
        <p:spPr/>
        <p:txBody>
          <a:bodyPr/>
          <a:lstStyle/>
          <a:p>
            <a:fld id="{E5B7D422-626E-428C-96E7-5AF5D66C6196}" type="datetimeFigureOut">
              <a:rPr lang="en-CA" smtClean="0"/>
              <a:t>2020-12-01</a:t>
            </a:fld>
            <a:endParaRPr lang="en-CA"/>
          </a:p>
        </p:txBody>
      </p:sp>
      <p:sp>
        <p:nvSpPr>
          <p:cNvPr id="6" name="Footer Placeholder 5">
            <a:extLst>
              <a:ext uri="{FF2B5EF4-FFF2-40B4-BE49-F238E27FC236}">
                <a16:creationId xmlns:a16="http://schemas.microsoft.com/office/drawing/2014/main" id="{796F36A4-C7F9-4E1C-92D1-EE53863983B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274E226-89A7-40AA-8E1F-C0AADF54BCF1}"/>
              </a:ext>
            </a:extLst>
          </p:cNvPr>
          <p:cNvSpPr>
            <a:spLocks noGrp="1"/>
          </p:cNvSpPr>
          <p:nvPr>
            <p:ph type="sldNum" sz="quarter" idx="12"/>
          </p:nvPr>
        </p:nvSpPr>
        <p:spPr/>
        <p:txBody>
          <a:bodyPr/>
          <a:lstStyle/>
          <a:p>
            <a:fld id="{E5A7AD37-F281-4DAA-A4A6-51AC63515EEB}" type="slidenum">
              <a:rPr lang="en-CA" smtClean="0"/>
              <a:t>‹#›</a:t>
            </a:fld>
            <a:endParaRPr lang="en-CA"/>
          </a:p>
        </p:txBody>
      </p:sp>
    </p:spTree>
    <p:extLst>
      <p:ext uri="{BB962C8B-B14F-4D97-AF65-F5344CB8AC3E}">
        <p14:creationId xmlns:p14="http://schemas.microsoft.com/office/powerpoint/2010/main" val="340094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92C48-71A3-4498-B4BB-A2201496AD5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CA8A364-3D23-4B5C-BD72-AC394DA143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557CB3-0F36-40C1-A6D1-D20D67033B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42C4828-7BF3-4894-AE2A-4735C1D9C6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8ACFEA-3DB6-4F08-BB90-D56C540004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DA66F-82AE-4512-9F08-0981479503D2}"/>
              </a:ext>
            </a:extLst>
          </p:cNvPr>
          <p:cNvSpPr>
            <a:spLocks noGrp="1"/>
          </p:cNvSpPr>
          <p:nvPr>
            <p:ph type="dt" sz="half" idx="10"/>
          </p:nvPr>
        </p:nvSpPr>
        <p:spPr/>
        <p:txBody>
          <a:bodyPr/>
          <a:lstStyle/>
          <a:p>
            <a:fld id="{E5B7D422-626E-428C-96E7-5AF5D66C6196}" type="datetimeFigureOut">
              <a:rPr lang="en-CA" smtClean="0"/>
              <a:t>2020-12-01</a:t>
            </a:fld>
            <a:endParaRPr lang="en-CA"/>
          </a:p>
        </p:txBody>
      </p:sp>
      <p:sp>
        <p:nvSpPr>
          <p:cNvPr id="8" name="Footer Placeholder 7">
            <a:extLst>
              <a:ext uri="{FF2B5EF4-FFF2-40B4-BE49-F238E27FC236}">
                <a16:creationId xmlns:a16="http://schemas.microsoft.com/office/drawing/2014/main" id="{5965D4FC-35A5-4696-8F92-AC3852201CD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3F28054-B9B9-4EEC-B67C-1FEE2731513D}"/>
              </a:ext>
            </a:extLst>
          </p:cNvPr>
          <p:cNvSpPr>
            <a:spLocks noGrp="1"/>
          </p:cNvSpPr>
          <p:nvPr>
            <p:ph type="sldNum" sz="quarter" idx="12"/>
          </p:nvPr>
        </p:nvSpPr>
        <p:spPr/>
        <p:txBody>
          <a:bodyPr/>
          <a:lstStyle/>
          <a:p>
            <a:fld id="{E5A7AD37-F281-4DAA-A4A6-51AC63515EEB}" type="slidenum">
              <a:rPr lang="en-CA" smtClean="0"/>
              <a:t>‹#›</a:t>
            </a:fld>
            <a:endParaRPr lang="en-CA"/>
          </a:p>
        </p:txBody>
      </p:sp>
    </p:spTree>
    <p:extLst>
      <p:ext uri="{BB962C8B-B14F-4D97-AF65-F5344CB8AC3E}">
        <p14:creationId xmlns:p14="http://schemas.microsoft.com/office/powerpoint/2010/main" val="41217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9EB3C-F1D3-4C6F-847C-21E2150FAAD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B710CAF-DCE1-4C5C-9704-1F1EE0DC44C2}"/>
              </a:ext>
            </a:extLst>
          </p:cNvPr>
          <p:cNvSpPr>
            <a:spLocks noGrp="1"/>
          </p:cNvSpPr>
          <p:nvPr>
            <p:ph type="dt" sz="half" idx="10"/>
          </p:nvPr>
        </p:nvSpPr>
        <p:spPr/>
        <p:txBody>
          <a:bodyPr/>
          <a:lstStyle/>
          <a:p>
            <a:fld id="{E5B7D422-626E-428C-96E7-5AF5D66C6196}" type="datetimeFigureOut">
              <a:rPr lang="en-CA" smtClean="0"/>
              <a:t>2020-12-01</a:t>
            </a:fld>
            <a:endParaRPr lang="en-CA"/>
          </a:p>
        </p:txBody>
      </p:sp>
      <p:sp>
        <p:nvSpPr>
          <p:cNvPr id="4" name="Footer Placeholder 3">
            <a:extLst>
              <a:ext uri="{FF2B5EF4-FFF2-40B4-BE49-F238E27FC236}">
                <a16:creationId xmlns:a16="http://schemas.microsoft.com/office/drawing/2014/main" id="{947BDA7A-4222-46D4-9923-13ECFB70BF3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9713076-4BA3-4E4C-BCF0-62486F781989}"/>
              </a:ext>
            </a:extLst>
          </p:cNvPr>
          <p:cNvSpPr>
            <a:spLocks noGrp="1"/>
          </p:cNvSpPr>
          <p:nvPr>
            <p:ph type="sldNum" sz="quarter" idx="12"/>
          </p:nvPr>
        </p:nvSpPr>
        <p:spPr/>
        <p:txBody>
          <a:bodyPr/>
          <a:lstStyle/>
          <a:p>
            <a:fld id="{E5A7AD37-F281-4DAA-A4A6-51AC63515EEB}" type="slidenum">
              <a:rPr lang="en-CA" smtClean="0"/>
              <a:t>‹#›</a:t>
            </a:fld>
            <a:endParaRPr lang="en-CA"/>
          </a:p>
        </p:txBody>
      </p:sp>
    </p:spTree>
    <p:extLst>
      <p:ext uri="{BB962C8B-B14F-4D97-AF65-F5344CB8AC3E}">
        <p14:creationId xmlns:p14="http://schemas.microsoft.com/office/powerpoint/2010/main" val="1830506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067183-8EF7-474D-AB8E-9389D6D89897}"/>
              </a:ext>
            </a:extLst>
          </p:cNvPr>
          <p:cNvSpPr>
            <a:spLocks noGrp="1"/>
          </p:cNvSpPr>
          <p:nvPr>
            <p:ph type="dt" sz="half" idx="10"/>
          </p:nvPr>
        </p:nvSpPr>
        <p:spPr/>
        <p:txBody>
          <a:bodyPr/>
          <a:lstStyle/>
          <a:p>
            <a:fld id="{E5B7D422-626E-428C-96E7-5AF5D66C6196}" type="datetimeFigureOut">
              <a:rPr lang="en-CA" smtClean="0"/>
              <a:t>2020-12-01</a:t>
            </a:fld>
            <a:endParaRPr lang="en-CA"/>
          </a:p>
        </p:txBody>
      </p:sp>
      <p:sp>
        <p:nvSpPr>
          <p:cNvPr id="3" name="Footer Placeholder 2">
            <a:extLst>
              <a:ext uri="{FF2B5EF4-FFF2-40B4-BE49-F238E27FC236}">
                <a16:creationId xmlns:a16="http://schemas.microsoft.com/office/drawing/2014/main" id="{3B39E13B-7916-449C-82ED-07FFE56F008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D0665246-0201-441D-8D40-3C99C7298948}"/>
              </a:ext>
            </a:extLst>
          </p:cNvPr>
          <p:cNvSpPr>
            <a:spLocks noGrp="1"/>
          </p:cNvSpPr>
          <p:nvPr>
            <p:ph type="sldNum" sz="quarter" idx="12"/>
          </p:nvPr>
        </p:nvSpPr>
        <p:spPr/>
        <p:txBody>
          <a:bodyPr/>
          <a:lstStyle/>
          <a:p>
            <a:fld id="{E5A7AD37-F281-4DAA-A4A6-51AC63515EEB}" type="slidenum">
              <a:rPr lang="en-CA" smtClean="0"/>
              <a:t>‹#›</a:t>
            </a:fld>
            <a:endParaRPr lang="en-CA"/>
          </a:p>
        </p:txBody>
      </p:sp>
    </p:spTree>
    <p:extLst>
      <p:ext uri="{BB962C8B-B14F-4D97-AF65-F5344CB8AC3E}">
        <p14:creationId xmlns:p14="http://schemas.microsoft.com/office/powerpoint/2010/main" val="2872234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1FA2-B6D8-4AF6-94B1-7983CCD90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30CAD28-FA2F-4496-971A-0DB5921F5F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A0430CD9-CCFE-4A4B-A1C0-6583BCAEDE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59051B-BE4E-4D8F-8677-2294FBAF69E0}"/>
              </a:ext>
            </a:extLst>
          </p:cNvPr>
          <p:cNvSpPr>
            <a:spLocks noGrp="1"/>
          </p:cNvSpPr>
          <p:nvPr>
            <p:ph type="dt" sz="half" idx="10"/>
          </p:nvPr>
        </p:nvSpPr>
        <p:spPr/>
        <p:txBody>
          <a:bodyPr/>
          <a:lstStyle/>
          <a:p>
            <a:fld id="{E5B7D422-626E-428C-96E7-5AF5D66C6196}" type="datetimeFigureOut">
              <a:rPr lang="en-CA" smtClean="0"/>
              <a:t>2020-12-01</a:t>
            </a:fld>
            <a:endParaRPr lang="en-CA"/>
          </a:p>
        </p:txBody>
      </p:sp>
      <p:sp>
        <p:nvSpPr>
          <p:cNvPr id="6" name="Footer Placeholder 5">
            <a:extLst>
              <a:ext uri="{FF2B5EF4-FFF2-40B4-BE49-F238E27FC236}">
                <a16:creationId xmlns:a16="http://schemas.microsoft.com/office/drawing/2014/main" id="{580491C8-D88F-45DF-B105-F51878B657C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237FA97-99F3-48C2-9522-E3E051CBC198}"/>
              </a:ext>
            </a:extLst>
          </p:cNvPr>
          <p:cNvSpPr>
            <a:spLocks noGrp="1"/>
          </p:cNvSpPr>
          <p:nvPr>
            <p:ph type="sldNum" sz="quarter" idx="12"/>
          </p:nvPr>
        </p:nvSpPr>
        <p:spPr/>
        <p:txBody>
          <a:bodyPr/>
          <a:lstStyle/>
          <a:p>
            <a:fld id="{E5A7AD37-F281-4DAA-A4A6-51AC63515EEB}" type="slidenum">
              <a:rPr lang="en-CA" smtClean="0"/>
              <a:t>‹#›</a:t>
            </a:fld>
            <a:endParaRPr lang="en-CA"/>
          </a:p>
        </p:txBody>
      </p:sp>
    </p:spTree>
    <p:extLst>
      <p:ext uri="{BB962C8B-B14F-4D97-AF65-F5344CB8AC3E}">
        <p14:creationId xmlns:p14="http://schemas.microsoft.com/office/powerpoint/2010/main" val="301284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92092-BE36-4977-9D24-04FCCC6363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8C2BAE5-D7F7-45CC-A33E-8D15A7EF49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91995DE-012E-4776-9BED-FE4132A08B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A5F016-8496-4AA8-9F78-523720B7FA8A}"/>
              </a:ext>
            </a:extLst>
          </p:cNvPr>
          <p:cNvSpPr>
            <a:spLocks noGrp="1"/>
          </p:cNvSpPr>
          <p:nvPr>
            <p:ph type="dt" sz="half" idx="10"/>
          </p:nvPr>
        </p:nvSpPr>
        <p:spPr/>
        <p:txBody>
          <a:bodyPr/>
          <a:lstStyle/>
          <a:p>
            <a:fld id="{E5B7D422-626E-428C-96E7-5AF5D66C6196}" type="datetimeFigureOut">
              <a:rPr lang="en-CA" smtClean="0"/>
              <a:t>2020-12-01</a:t>
            </a:fld>
            <a:endParaRPr lang="en-CA"/>
          </a:p>
        </p:txBody>
      </p:sp>
      <p:sp>
        <p:nvSpPr>
          <p:cNvPr id="6" name="Footer Placeholder 5">
            <a:extLst>
              <a:ext uri="{FF2B5EF4-FFF2-40B4-BE49-F238E27FC236}">
                <a16:creationId xmlns:a16="http://schemas.microsoft.com/office/drawing/2014/main" id="{63A872B3-99FA-4CBB-B29E-221A49F3CEA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0F657BC-2E05-42F9-BDE4-9117A89D0950}"/>
              </a:ext>
            </a:extLst>
          </p:cNvPr>
          <p:cNvSpPr>
            <a:spLocks noGrp="1"/>
          </p:cNvSpPr>
          <p:nvPr>
            <p:ph type="sldNum" sz="quarter" idx="12"/>
          </p:nvPr>
        </p:nvSpPr>
        <p:spPr/>
        <p:txBody>
          <a:bodyPr/>
          <a:lstStyle/>
          <a:p>
            <a:fld id="{E5A7AD37-F281-4DAA-A4A6-51AC63515EEB}" type="slidenum">
              <a:rPr lang="en-CA" smtClean="0"/>
              <a:t>‹#›</a:t>
            </a:fld>
            <a:endParaRPr lang="en-CA"/>
          </a:p>
        </p:txBody>
      </p:sp>
    </p:spTree>
    <p:extLst>
      <p:ext uri="{BB962C8B-B14F-4D97-AF65-F5344CB8AC3E}">
        <p14:creationId xmlns:p14="http://schemas.microsoft.com/office/powerpoint/2010/main" val="4132815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F4B5F9-1D74-43CA-93AD-1E1CB80AEF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789852B-7D7A-4CE5-AE65-CD7FB68889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BB36C44-2A1D-4643-BFCA-F5ED2B2127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7D422-626E-428C-96E7-5AF5D66C6196}" type="datetimeFigureOut">
              <a:rPr lang="en-CA" smtClean="0"/>
              <a:t>2020-12-01</a:t>
            </a:fld>
            <a:endParaRPr lang="en-CA"/>
          </a:p>
        </p:txBody>
      </p:sp>
      <p:sp>
        <p:nvSpPr>
          <p:cNvPr id="5" name="Footer Placeholder 4">
            <a:extLst>
              <a:ext uri="{FF2B5EF4-FFF2-40B4-BE49-F238E27FC236}">
                <a16:creationId xmlns:a16="http://schemas.microsoft.com/office/drawing/2014/main" id="{0EFF8B29-00AF-4CEB-8B34-931BBDCE2C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E377DD3-4DBB-416A-85F3-FB87ACFAB4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7AD37-F281-4DAA-A4A6-51AC63515EEB}" type="slidenum">
              <a:rPr lang="en-CA" smtClean="0"/>
              <a:t>‹#›</a:t>
            </a:fld>
            <a:endParaRPr lang="en-CA"/>
          </a:p>
        </p:txBody>
      </p:sp>
    </p:spTree>
    <p:extLst>
      <p:ext uri="{BB962C8B-B14F-4D97-AF65-F5344CB8AC3E}">
        <p14:creationId xmlns:p14="http://schemas.microsoft.com/office/powerpoint/2010/main" val="3900158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9">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9ADC8D3-F4A0-410B-9436-2E257FDBBA97}" type="datetimeFigureOut">
              <a:rPr lang="en-CA" smtClean="0"/>
              <a:t>2020-12-01</a:t>
            </a:fld>
            <a:endParaRPr lang="en-CA"/>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16B9ED2-801B-4FC9-B420-17E9527A556D}" type="slidenum">
              <a:rPr lang="en-CA" smtClean="0"/>
              <a:t>‹#›</a:t>
            </a:fld>
            <a:endParaRPr lang="en-CA"/>
          </a:p>
        </p:txBody>
      </p:sp>
    </p:spTree>
    <p:extLst>
      <p:ext uri="{BB962C8B-B14F-4D97-AF65-F5344CB8AC3E}">
        <p14:creationId xmlns:p14="http://schemas.microsoft.com/office/powerpoint/2010/main" val="40371660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novascotia.ca/coronavirus/covid-alert-app/"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hyperlink" Target="https://www2.acadiau.ca/covid-19/self-assessment.html"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s://www2.acadiau.ca/covid-19/health-and-safety.html" TargetMode="External"/><Relationship Id="rId5" Type="http://schemas.openxmlformats.org/officeDocument/2006/relationships/hyperlink" Target="https://forms.office.com/Pages/ResponsePage.aspx?id=7sy4OP2s60CXLlUtfNVIo72sHQMh1htPvrhWmNOcupBUMVAxR0tHTDM2MjNGRERVR1VPSVlKRlpLMS4u" TargetMode="External"/><Relationship Id="rId4" Type="http://schemas.openxmlformats.org/officeDocument/2006/relationships/hyperlink" Target="https://www2.acadiau.ca/files/files/COVID-19/CampusReopeningFramework.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2.acadiau.ca/covid-19.html"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www2.acadiau.ca/covid-19/health-and-safety.html"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2.acadiau.ca/covid-19/health-and-safety.html" TargetMode="External"/><Relationship Id="rId3" Type="http://schemas.openxmlformats.org/officeDocument/2006/relationships/hyperlink" Target="https://when-to-call-about-covid19.novascotia.ca/en" TargetMode="External"/><Relationship Id="rId7" Type="http://schemas.openxmlformats.org/officeDocument/2006/relationships/hyperlink" Target="https://chapel.acadiau.ca/chaplain.html" TargetMode="External"/><Relationship Id="rId2" Type="http://schemas.openxmlformats.org/officeDocument/2006/relationships/hyperlink" Target="https://www2.acadiau.ca/covid-19/self-assessment.html" TargetMode="External"/><Relationship Id="rId1" Type="http://schemas.openxmlformats.org/officeDocument/2006/relationships/slideLayout" Target="../slideLayouts/slideLayout13.xml"/><Relationship Id="rId6" Type="http://schemas.openxmlformats.org/officeDocument/2006/relationships/hyperlink" Target="https://healthymindsns.ca/schools/acadia/" TargetMode="External"/><Relationship Id="rId5" Type="http://schemas.openxmlformats.org/officeDocument/2006/relationships/hyperlink" Target="https://www2.acadiau.ca/student-life/health-wellness/mental-health.html" TargetMode="External"/><Relationship Id="rId4" Type="http://schemas.openxmlformats.org/officeDocument/2006/relationships/hyperlink" Target="https://www2.acadiau.ca/student-life/health-wellness/clinic.html" TargetMode="External"/><Relationship Id="rId9" Type="http://schemas.openxmlformats.org/officeDocument/2006/relationships/hyperlink" Target="https://www2.acadiau.ca/files/files/COVID-19/CampusReopeningFramework.pdf"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who.int/" TargetMode="External"/><Relationship Id="rId3" Type="http://schemas.openxmlformats.org/officeDocument/2006/relationships/hyperlink" Target="https://theconversation.com/what-is-the-ace2-receptor-how-is-it-connected-to-coronavirus-and-why-might-it-be-key-to-treating-covid-19-the-experts-explain-136928" TargetMode="External"/><Relationship Id="rId7" Type="http://schemas.openxmlformats.org/officeDocument/2006/relationships/hyperlink" Target="https://www.nejm.org/doi/10.1056/NEJMc2004973" TargetMode="External"/><Relationship Id="rId2" Type="http://schemas.openxmlformats.org/officeDocument/2006/relationships/hyperlink" Target="https://novascotia.ca/coronavirus/masks/" TargetMode="External"/><Relationship Id="rId1" Type="http://schemas.openxmlformats.org/officeDocument/2006/relationships/slideLayout" Target="../slideLayouts/slideLayout13.xml"/><Relationship Id="rId6" Type="http://schemas.openxmlformats.org/officeDocument/2006/relationships/hyperlink" Target="https://www.hopkinsmedicine.org/health/conditions-and-diseases/coronavirus/diagnosed-with-covid-19-what-to-expect%23:~:text=Those%20with%20a%20mild%20case,will%20die%20from%20the%20disease." TargetMode="External"/><Relationship Id="rId11" Type="http://schemas.openxmlformats.org/officeDocument/2006/relationships/hyperlink" Target="https://www.who.int/emergencies/diseases/novel-coronavirus-2019/question-and-answers-hub/q-a-detail/coronavirus-disease-covid-19" TargetMode="External"/><Relationship Id="rId5" Type="http://schemas.openxmlformats.org/officeDocument/2006/relationships/hyperlink" Target="https://www.cdc.gov/coronavirus/2019-ncov/need-extra-precautions/people-with-medical-conditions.html" TargetMode="External"/><Relationship Id="rId10" Type="http://schemas.openxmlformats.org/officeDocument/2006/relationships/hyperlink" Target="https://www.canada.ca/content/dam/phac-aspc/documents/services/publications/diseases-conditions/people-high-risk-for-severe-illness-covid-19/people-high-risk-for-severe-illness-covid-19-eng.pdf" TargetMode="External"/><Relationship Id="rId4" Type="http://schemas.openxmlformats.org/officeDocument/2006/relationships/hyperlink" Target="https://www.canada.ca/en/public-health/services/diseases/coronavirus-disease-covid-19.html" TargetMode="External"/><Relationship Id="rId9" Type="http://schemas.openxmlformats.org/officeDocument/2006/relationships/hyperlink" Target="https://www2.acadiau.ca/covid-19.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BC8FF-7920-4663-8E33-00F84263C2EE}"/>
              </a:ext>
            </a:extLst>
          </p:cNvPr>
          <p:cNvSpPr>
            <a:spLocks noGrp="1"/>
          </p:cNvSpPr>
          <p:nvPr>
            <p:ph type="ctrTitle"/>
          </p:nvPr>
        </p:nvSpPr>
        <p:spPr>
          <a:xfrm>
            <a:off x="1515184" y="2370408"/>
            <a:ext cx="8920331" cy="2299806"/>
          </a:xfrm>
        </p:spPr>
        <p:txBody>
          <a:bodyPr>
            <a:noAutofit/>
          </a:bodyPr>
          <a:lstStyle/>
          <a:p>
            <a:r>
              <a:rPr lang="en-US" sz="3600" cap="none" dirty="0">
                <a:effectLst/>
                <a:latin typeface="Helvetica Neue"/>
                <a:cs typeface="Helvetica Neue"/>
              </a:rPr>
              <a:t>COVID-19 </a:t>
            </a:r>
            <a:br>
              <a:rPr lang="en-US" sz="3600" cap="none" dirty="0">
                <a:effectLst/>
                <a:latin typeface="Helvetica Neue"/>
                <a:cs typeface="Helvetica Neue"/>
              </a:rPr>
            </a:br>
            <a:r>
              <a:rPr lang="en-US" sz="3600" cap="none" dirty="0">
                <a:effectLst/>
                <a:latin typeface="Helvetica Neue"/>
                <a:cs typeface="Helvetica Neue"/>
              </a:rPr>
              <a:t>EMPLOYEE ORIENTATION </a:t>
            </a:r>
            <a:br>
              <a:rPr lang="en-US" sz="3600" cap="none" dirty="0">
                <a:latin typeface="Helvetica Neue"/>
                <a:cs typeface="Helvetica Neue"/>
              </a:rPr>
            </a:br>
            <a:r>
              <a:rPr lang="en-US" sz="3600" cap="none" dirty="0">
                <a:effectLst/>
                <a:latin typeface="Helvetica Neue"/>
                <a:cs typeface="Helvetica Neue"/>
              </a:rPr>
              <a:t>to CAMPUS </a:t>
            </a:r>
            <a:br>
              <a:rPr lang="en-US" sz="3600" cap="none" dirty="0">
                <a:effectLst/>
                <a:latin typeface="Helvetica Neue"/>
                <a:cs typeface="Helvetica Neue"/>
              </a:rPr>
            </a:br>
            <a:endParaRPr lang="en-CA" sz="3600" cap="none" dirty="0">
              <a:effectLst/>
              <a:latin typeface="Helvetica Neue"/>
              <a:cs typeface="Helvetica Neue"/>
            </a:endParaRPr>
          </a:p>
        </p:txBody>
      </p:sp>
      <p:pic>
        <p:nvPicPr>
          <p:cNvPr id="5" name="Picture 4" descr="Acadia Logo CMYK White type.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51000" y="1253067"/>
            <a:ext cx="3860800" cy="934720"/>
          </a:xfrm>
          <a:prstGeom prst="rect">
            <a:avLst/>
          </a:prstGeom>
        </p:spPr>
      </p:pic>
      <p:sp>
        <p:nvSpPr>
          <p:cNvPr id="4" name="TextBox 3">
            <a:extLst>
              <a:ext uri="{FF2B5EF4-FFF2-40B4-BE49-F238E27FC236}">
                <a16:creationId xmlns:a16="http://schemas.microsoft.com/office/drawing/2014/main" id="{41AD6799-C8E6-432E-AF1C-A89DEBECF5C4}"/>
              </a:ext>
            </a:extLst>
          </p:cNvPr>
          <p:cNvSpPr txBox="1"/>
          <p:nvPr/>
        </p:nvSpPr>
        <p:spPr>
          <a:xfrm>
            <a:off x="1689100" y="5054600"/>
            <a:ext cx="85725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Helvetica Neue Light"/>
                <a:ea typeface="+mn-ea"/>
                <a:cs typeface="Helvetica Neue Light"/>
              </a:rPr>
              <a:t>COVID-19: EMPLOYEE ORIENTATION </a:t>
            </a:r>
          </a:p>
        </p:txBody>
      </p:sp>
    </p:spTree>
    <p:extLst>
      <p:ext uri="{BB962C8B-B14F-4D97-AF65-F5344CB8AC3E}">
        <p14:creationId xmlns:p14="http://schemas.microsoft.com/office/powerpoint/2010/main" val="265196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C5698-4589-406C-A005-6DCAE962A211}"/>
              </a:ext>
            </a:extLst>
          </p:cNvPr>
          <p:cNvSpPr>
            <a:spLocks noGrp="1"/>
          </p:cNvSpPr>
          <p:nvPr>
            <p:ph type="title"/>
          </p:nvPr>
        </p:nvSpPr>
        <p:spPr/>
        <p:txBody>
          <a:bodyPr/>
          <a:lstStyle/>
          <a:p>
            <a:pPr algn="l"/>
            <a:r>
              <a:rPr lang="en-US" dirty="0"/>
              <a:t>Recovery</a:t>
            </a:r>
            <a:endParaRPr lang="en-CA" dirty="0"/>
          </a:p>
        </p:txBody>
      </p:sp>
      <p:sp>
        <p:nvSpPr>
          <p:cNvPr id="3" name="Content Placeholder 2">
            <a:extLst>
              <a:ext uri="{FF2B5EF4-FFF2-40B4-BE49-F238E27FC236}">
                <a16:creationId xmlns:a16="http://schemas.microsoft.com/office/drawing/2014/main" id="{6A75B7D9-F506-4A4A-9A18-B11BB7F83606}"/>
              </a:ext>
            </a:extLst>
          </p:cNvPr>
          <p:cNvSpPr>
            <a:spLocks noGrp="1"/>
          </p:cNvSpPr>
          <p:nvPr>
            <p:ph idx="1"/>
          </p:nvPr>
        </p:nvSpPr>
        <p:spPr>
          <a:xfrm>
            <a:off x="913795" y="2096064"/>
            <a:ext cx="5306135" cy="3808790"/>
          </a:xfrm>
        </p:spPr>
        <p:txBody>
          <a:bodyPr>
            <a:normAutofit/>
          </a:bodyPr>
          <a:lstStyle/>
          <a:p>
            <a:r>
              <a:rPr lang="en-US" dirty="0"/>
              <a:t>M</a:t>
            </a:r>
            <a:r>
              <a:rPr lang="en-CA" dirty="0" err="1"/>
              <a:t>ild</a:t>
            </a:r>
            <a:r>
              <a:rPr lang="en-CA" dirty="0"/>
              <a:t> cases can take 1 to 2 weeks to recover</a:t>
            </a:r>
          </a:p>
          <a:p>
            <a:r>
              <a:rPr lang="en-CA" dirty="0"/>
              <a:t>Severe cases can take longer than 6 weeks and may or may not cause permanent damage to your organs</a:t>
            </a:r>
          </a:p>
          <a:p>
            <a:pPr marL="0" indent="0">
              <a:buFont typeface="Wingdings" panose="05000000000000000000" pitchFamily="2" charset="2"/>
              <a:buNone/>
            </a:pPr>
            <a:endParaRPr lang="en-CA" dirty="0"/>
          </a:p>
        </p:txBody>
      </p:sp>
      <p:pic>
        <p:nvPicPr>
          <p:cNvPr id="6146" name="Picture 2" descr="Convalescence, covid-19, recovery, recuperation, resilience ...">
            <a:extLst>
              <a:ext uri="{FF2B5EF4-FFF2-40B4-BE49-F238E27FC236}">
                <a16:creationId xmlns:a16="http://schemas.microsoft.com/office/drawing/2014/main" id="{09576787-9F15-404B-AA4D-F9D9441D8324}"/>
              </a:ext>
            </a:extLst>
          </p:cNvPr>
          <p:cNvPicPr>
            <a:picLocks noChangeAspect="1" noChangeArrowheads="1"/>
          </p:cNvPicPr>
          <p:nvPr/>
        </p:nvPicPr>
        <p:blipFill>
          <a:blip r:embed="rId2">
            <a:biLevel thresh="75000"/>
            <a:extLst>
              <a:ext uri="{28A0092B-C50C-407E-A947-70E740481C1C}">
                <a14:useLocalDpi xmlns:a14="http://schemas.microsoft.com/office/drawing/2010/main"/>
              </a:ext>
            </a:extLst>
          </a:blip>
          <a:srcRect/>
          <a:stretch>
            <a:fillRect/>
          </a:stretch>
        </p:blipFill>
        <p:spPr bwMode="auto">
          <a:xfrm>
            <a:off x="6520776" y="412653"/>
            <a:ext cx="5671224" cy="567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332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3398-AF9E-4682-90FB-1CE37E58510A}"/>
              </a:ext>
            </a:extLst>
          </p:cNvPr>
          <p:cNvSpPr>
            <a:spLocks noGrp="1"/>
          </p:cNvSpPr>
          <p:nvPr>
            <p:ph type="title"/>
          </p:nvPr>
        </p:nvSpPr>
        <p:spPr/>
        <p:txBody>
          <a:bodyPr>
            <a:normAutofit/>
          </a:bodyPr>
          <a:lstStyle/>
          <a:p>
            <a:pPr algn="l"/>
            <a:r>
              <a:rPr lang="en-US" dirty="0"/>
              <a:t>Risk Factors which make you more vulnerable to Developing COVID-19</a:t>
            </a:r>
            <a:endParaRPr lang="en-CA" sz="2200" dirty="0"/>
          </a:p>
        </p:txBody>
      </p:sp>
      <p:sp>
        <p:nvSpPr>
          <p:cNvPr id="3" name="Content Placeholder 2">
            <a:extLst>
              <a:ext uri="{FF2B5EF4-FFF2-40B4-BE49-F238E27FC236}">
                <a16:creationId xmlns:a16="http://schemas.microsoft.com/office/drawing/2014/main" id="{C9B1B11A-DF4D-41A4-A697-EF9A0EB4F264}"/>
              </a:ext>
            </a:extLst>
          </p:cNvPr>
          <p:cNvSpPr>
            <a:spLocks noGrp="1"/>
          </p:cNvSpPr>
          <p:nvPr>
            <p:ph idx="1"/>
          </p:nvPr>
        </p:nvSpPr>
        <p:spPr>
          <a:xfrm>
            <a:off x="913795" y="2096064"/>
            <a:ext cx="10353762" cy="4368236"/>
          </a:xfrm>
        </p:spPr>
        <p:txBody>
          <a:bodyPr vert="horz" lIns="91440" tIns="45720" rIns="91440" bIns="45720" rtlCol="0" anchor="t">
            <a:normAutofit lnSpcReduction="10000"/>
          </a:bodyPr>
          <a:lstStyle/>
          <a:p>
            <a:pPr marL="0" indent="0">
              <a:buFont typeface="Wingdings" panose="05000000000000000000" pitchFamily="2" charset="2"/>
              <a:buNone/>
            </a:pPr>
            <a:r>
              <a:rPr lang="en-US" dirty="0"/>
              <a:t>•</a:t>
            </a:r>
            <a:r>
              <a:rPr lang="en-US" sz="2000" kern="1200" dirty="0">
                <a:effectLst>
                  <a:outerShdw blurRad="50800" dist="38100" dir="2700000" algn="tl" rotWithShape="0">
                    <a:srgbClr val="000000">
                      <a:alpha val="48000"/>
                    </a:srgbClr>
                  </a:outerShdw>
                </a:effectLst>
                <a:latin typeface="+mn-lt"/>
                <a:ea typeface="+mn-ea"/>
                <a:cs typeface="+mn-cs"/>
              </a:rPr>
              <a:t> </a:t>
            </a:r>
            <a:r>
              <a:rPr lang="en-US" dirty="0"/>
              <a:t>People of any age with chronic medical conditions including:</a:t>
            </a:r>
          </a:p>
          <a:p>
            <a:pPr marL="0" indent="0">
              <a:buFont typeface="Wingdings" panose="05000000000000000000" pitchFamily="2" charset="2"/>
              <a:buNone/>
            </a:pPr>
            <a:r>
              <a:rPr lang="en-US" dirty="0"/>
              <a:t>	•</a:t>
            </a:r>
            <a:r>
              <a:rPr lang="en-US" sz="2000" kern="1200" dirty="0">
                <a:solidFill>
                  <a:schemeClr val="tx1"/>
                </a:solidFill>
                <a:effectLst>
                  <a:outerShdw blurRad="50800" dist="38100" dir="2700000" algn="tl" rotWithShape="0">
                    <a:srgbClr val="000000">
                      <a:alpha val="48000"/>
                    </a:srgbClr>
                  </a:outerShdw>
                </a:effectLst>
                <a:latin typeface="+mn-lt"/>
                <a:ea typeface="+mn-ea"/>
                <a:cs typeface="+mn-cs"/>
              </a:rPr>
              <a:t> </a:t>
            </a:r>
            <a:r>
              <a:rPr lang="en-US" dirty="0"/>
              <a:t>Lung disease</a:t>
            </a:r>
          </a:p>
          <a:p>
            <a:pPr marL="0" indent="0">
              <a:buFont typeface="Wingdings" panose="05000000000000000000" pitchFamily="2" charset="2"/>
              <a:buNone/>
            </a:pPr>
            <a:r>
              <a:rPr lang="en-US" dirty="0"/>
              <a:t>	• Heart disease</a:t>
            </a:r>
          </a:p>
          <a:p>
            <a:pPr marL="0" indent="0">
              <a:buFont typeface="Wingdings" panose="05000000000000000000" pitchFamily="2" charset="2"/>
              <a:buNone/>
            </a:pPr>
            <a:r>
              <a:rPr lang="en-US" dirty="0"/>
              <a:t>	• Hypertension (high blood pressure)</a:t>
            </a:r>
          </a:p>
          <a:p>
            <a:pPr marL="0" indent="0">
              <a:buFont typeface="Wingdings" panose="05000000000000000000" pitchFamily="2" charset="2"/>
              <a:buNone/>
            </a:pPr>
            <a:r>
              <a:rPr lang="en-US" dirty="0"/>
              <a:t>	• Diabetes</a:t>
            </a:r>
          </a:p>
          <a:p>
            <a:pPr marL="0" indent="0">
              <a:buFont typeface="Wingdings" panose="05000000000000000000" pitchFamily="2" charset="2"/>
              <a:buNone/>
            </a:pPr>
            <a:r>
              <a:rPr lang="en-US" dirty="0"/>
              <a:t>	• Kidney disease</a:t>
            </a:r>
          </a:p>
          <a:p>
            <a:pPr marL="0" indent="0">
              <a:buFont typeface="Wingdings" panose="05000000000000000000" pitchFamily="2" charset="2"/>
              <a:buNone/>
            </a:pPr>
            <a:r>
              <a:rPr lang="en-US" dirty="0"/>
              <a:t>	• Liver disease</a:t>
            </a:r>
          </a:p>
          <a:p>
            <a:pPr marL="0" indent="0">
              <a:buFont typeface="Wingdings" panose="05000000000000000000" pitchFamily="2" charset="2"/>
              <a:buNone/>
            </a:pPr>
            <a:r>
              <a:rPr lang="en-US" dirty="0"/>
              <a:t>	• Dementia</a:t>
            </a:r>
          </a:p>
          <a:p>
            <a:pPr marL="0" indent="0">
              <a:buFont typeface="Wingdings" panose="05000000000000000000" pitchFamily="2" charset="2"/>
              <a:buNone/>
            </a:pPr>
            <a:r>
              <a:rPr lang="en-US" dirty="0"/>
              <a:t>	• Stroke</a:t>
            </a:r>
          </a:p>
          <a:p>
            <a:pPr>
              <a:buFont typeface="Wingdings" panose="05000000000000000000" pitchFamily="2" charset="2"/>
              <a:buChar char="Ø"/>
            </a:pPr>
            <a:endParaRPr lang="en-CA" dirty="0"/>
          </a:p>
          <a:p>
            <a:pPr>
              <a:buFont typeface="Wingdings" panose="05000000000000000000" pitchFamily="2" charset="2"/>
              <a:buChar char="Ø"/>
            </a:pPr>
            <a:endParaRPr lang="en-CA" dirty="0"/>
          </a:p>
          <a:p>
            <a:pPr marL="0" indent="0">
              <a:buNone/>
            </a:pPr>
            <a:endParaRPr lang="en-CA" dirty="0"/>
          </a:p>
        </p:txBody>
      </p:sp>
    </p:spTree>
    <p:extLst>
      <p:ext uri="{BB962C8B-B14F-4D97-AF65-F5344CB8AC3E}">
        <p14:creationId xmlns:p14="http://schemas.microsoft.com/office/powerpoint/2010/main" val="2787268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7FBA5-FB44-41EF-9207-596D2577481E}"/>
              </a:ext>
            </a:extLst>
          </p:cNvPr>
          <p:cNvSpPr>
            <a:spLocks noGrp="1"/>
          </p:cNvSpPr>
          <p:nvPr>
            <p:ph type="title"/>
          </p:nvPr>
        </p:nvSpPr>
        <p:spPr/>
        <p:txBody>
          <a:bodyPr>
            <a:normAutofit/>
          </a:bodyPr>
          <a:lstStyle/>
          <a:p>
            <a:pPr algn="l"/>
            <a:r>
              <a:rPr lang="en-US" dirty="0"/>
              <a:t>Risk Factors which make you more vulnerable to Developing COVID-19</a:t>
            </a:r>
            <a:endParaRPr lang="en-CA" sz="2200" dirty="0"/>
          </a:p>
        </p:txBody>
      </p:sp>
      <p:sp>
        <p:nvSpPr>
          <p:cNvPr id="3" name="Content Placeholder 2">
            <a:extLst>
              <a:ext uri="{FF2B5EF4-FFF2-40B4-BE49-F238E27FC236}">
                <a16:creationId xmlns:a16="http://schemas.microsoft.com/office/drawing/2014/main" id="{5633D2B9-BB3B-4D7F-A1D4-42AFC867AC0D}"/>
              </a:ext>
            </a:extLst>
          </p:cNvPr>
          <p:cNvSpPr>
            <a:spLocks noGrp="1"/>
          </p:cNvSpPr>
          <p:nvPr>
            <p:ph idx="1"/>
          </p:nvPr>
        </p:nvSpPr>
        <p:spPr>
          <a:xfrm>
            <a:off x="688712" y="2222673"/>
            <a:ext cx="10353762" cy="3695136"/>
          </a:xfrm>
        </p:spPr>
        <p:txBody>
          <a:bodyPr vert="horz" lIns="91440" tIns="45720" rIns="91440" bIns="45720" rtlCol="0" anchor="t">
            <a:normAutofit/>
          </a:bodyPr>
          <a:lstStyle/>
          <a:p>
            <a:r>
              <a:rPr lang="en-US" dirty="0"/>
              <a:t>People of any age who are immunocompromised, including those:</a:t>
            </a:r>
          </a:p>
          <a:p>
            <a:pPr lvl="1"/>
            <a:r>
              <a:rPr lang="en-US" sz="2000" dirty="0"/>
              <a:t>With an underlying medical condition (e.g., cancer)</a:t>
            </a:r>
          </a:p>
          <a:p>
            <a:pPr lvl="1"/>
            <a:r>
              <a:rPr lang="en-US" sz="2000" dirty="0"/>
              <a:t>Taking medications that lower the immune system (e.g., chemotherapy)</a:t>
            </a:r>
          </a:p>
          <a:p>
            <a:pPr lvl="1"/>
            <a:endParaRPr lang="en-US" sz="2000" dirty="0"/>
          </a:p>
          <a:p>
            <a:r>
              <a:rPr lang="en-US" dirty="0"/>
              <a:t>People living with obesity (BMI of 40 or higher)</a:t>
            </a:r>
          </a:p>
          <a:p>
            <a:endParaRPr lang="en-US" dirty="0"/>
          </a:p>
          <a:p>
            <a:r>
              <a:rPr lang="en-US" dirty="0"/>
              <a:t>Older adults (increasing risk with each decade, especially over 60 years)</a:t>
            </a:r>
          </a:p>
          <a:p>
            <a:endParaRPr lang="en-US" dirty="0"/>
          </a:p>
          <a:p>
            <a:pPr lvl="1"/>
            <a:endParaRPr lang="en-US" dirty="0"/>
          </a:p>
          <a:p>
            <a:endParaRPr lang="en-CA" dirty="0"/>
          </a:p>
        </p:txBody>
      </p:sp>
    </p:spTree>
    <p:extLst>
      <p:ext uri="{BB962C8B-B14F-4D97-AF65-F5344CB8AC3E}">
        <p14:creationId xmlns:p14="http://schemas.microsoft.com/office/powerpoint/2010/main" val="2503689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EB20-7649-4CC2-94B6-B26A3A4B48CA}"/>
              </a:ext>
            </a:extLst>
          </p:cNvPr>
          <p:cNvSpPr>
            <a:spLocks noGrp="1"/>
          </p:cNvSpPr>
          <p:nvPr>
            <p:ph type="title"/>
          </p:nvPr>
        </p:nvSpPr>
        <p:spPr/>
        <p:txBody>
          <a:bodyPr/>
          <a:lstStyle/>
          <a:p>
            <a:pPr algn="l"/>
            <a:r>
              <a:rPr lang="en-CA" dirty="0"/>
              <a:t>Different Categories of Infection</a:t>
            </a:r>
          </a:p>
        </p:txBody>
      </p:sp>
      <p:sp>
        <p:nvSpPr>
          <p:cNvPr id="3" name="Content Placeholder 2">
            <a:extLst>
              <a:ext uri="{FF2B5EF4-FFF2-40B4-BE49-F238E27FC236}">
                <a16:creationId xmlns:a16="http://schemas.microsoft.com/office/drawing/2014/main" id="{E8352D0C-34D2-4556-9E39-3424A167DF53}"/>
              </a:ext>
            </a:extLst>
          </p:cNvPr>
          <p:cNvSpPr>
            <a:spLocks noGrp="1"/>
          </p:cNvSpPr>
          <p:nvPr>
            <p:ph idx="1"/>
          </p:nvPr>
        </p:nvSpPr>
        <p:spPr>
          <a:xfrm>
            <a:off x="913795" y="1642820"/>
            <a:ext cx="10353762" cy="646331"/>
          </a:xfrm>
        </p:spPr>
        <p:txBody>
          <a:bodyPr>
            <a:normAutofit/>
          </a:bodyPr>
          <a:lstStyle/>
          <a:p>
            <a:pPr marL="0" indent="0">
              <a:buNone/>
            </a:pPr>
            <a:r>
              <a:rPr lang="en-CA" b="1" dirty="0"/>
              <a:t>Once you are infected you are either:</a:t>
            </a:r>
          </a:p>
          <a:p>
            <a:pPr marL="0" indent="0">
              <a:buNone/>
            </a:pPr>
            <a:endParaRPr lang="en-CA" dirty="0"/>
          </a:p>
          <a:p>
            <a:pPr marL="0" indent="0">
              <a:buNone/>
            </a:pPr>
            <a:endParaRPr lang="en-CA" dirty="0"/>
          </a:p>
          <a:p>
            <a:pPr marL="0" indent="0">
              <a:buNone/>
            </a:pPr>
            <a:endParaRPr lang="en-CA" dirty="0"/>
          </a:p>
          <a:p>
            <a:pPr marL="0" indent="0">
              <a:buNone/>
            </a:pPr>
            <a:endParaRPr lang="en-CA" dirty="0"/>
          </a:p>
        </p:txBody>
      </p:sp>
      <p:sp>
        <p:nvSpPr>
          <p:cNvPr id="6" name="TextBox 5">
            <a:extLst>
              <a:ext uri="{FF2B5EF4-FFF2-40B4-BE49-F238E27FC236}">
                <a16:creationId xmlns:a16="http://schemas.microsoft.com/office/drawing/2014/main" id="{FB513CBF-5367-4234-82C5-7716F4FE5973}"/>
              </a:ext>
            </a:extLst>
          </p:cNvPr>
          <p:cNvSpPr txBox="1"/>
          <p:nvPr/>
        </p:nvSpPr>
        <p:spPr>
          <a:xfrm>
            <a:off x="4377732" y="2490281"/>
            <a:ext cx="3436536" cy="193899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CA" sz="2000" b="1" i="0" u="sng" strike="noStrike" kern="1200" cap="none" spc="0" normalizeH="0" baseline="0" noProof="0" dirty="0">
                <a:ln>
                  <a:noFill/>
                </a:ln>
                <a:solidFill>
                  <a:prstClr val="white"/>
                </a:solidFill>
                <a:effectLst/>
                <a:uLnTx/>
                <a:uFillTx/>
                <a:latin typeface="Arial"/>
                <a:ea typeface="+mn-ea"/>
                <a:cs typeface="+mn-cs"/>
              </a:rPr>
              <a:t>Pre-symptomatic </a:t>
            </a:r>
          </a:p>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CA" sz="2000" b="0" i="0" u="none" strike="noStrike" kern="1200" cap="none" spc="0" normalizeH="0" baseline="0" noProof="0" dirty="0">
                <a:ln>
                  <a:noFill/>
                </a:ln>
                <a:solidFill>
                  <a:prstClr val="white"/>
                </a:solidFill>
                <a:effectLst/>
                <a:uLnTx/>
                <a:uFillTx/>
                <a:latin typeface="Arial"/>
                <a:ea typeface="+mn-ea"/>
                <a:cs typeface="+mn-cs"/>
              </a:rPr>
              <a:t>(Currently exhibiting no symptoms but will eventually develop symptoms)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5C86348E-D22F-40A3-A655-E562EA86456B}"/>
              </a:ext>
            </a:extLst>
          </p:cNvPr>
          <p:cNvSpPr txBox="1"/>
          <p:nvPr/>
        </p:nvSpPr>
        <p:spPr>
          <a:xfrm>
            <a:off x="1160167" y="2505654"/>
            <a:ext cx="2841171" cy="116955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CA" sz="2000" b="1" i="0" u="sng" strike="noStrike" kern="1200" cap="none" spc="0" normalizeH="0" baseline="0" noProof="0" dirty="0">
                <a:ln>
                  <a:noFill/>
                </a:ln>
                <a:solidFill>
                  <a:prstClr val="white"/>
                </a:solidFill>
                <a:effectLst/>
                <a:uLnTx/>
                <a:uFillTx/>
                <a:latin typeface="Arial"/>
                <a:ea typeface="+mn-ea"/>
                <a:cs typeface="+mn-cs"/>
              </a:rPr>
              <a:t>Asymptomatic </a:t>
            </a:r>
          </a:p>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CA" sz="2000" b="0" i="0" u="none" strike="noStrike" kern="1200" cap="none" spc="0" normalizeH="0" baseline="0" noProof="0" dirty="0">
                <a:ln>
                  <a:noFill/>
                </a:ln>
                <a:solidFill>
                  <a:prstClr val="white"/>
                </a:solidFill>
                <a:effectLst/>
                <a:uLnTx/>
                <a:uFillTx/>
                <a:latin typeface="Arial"/>
                <a:ea typeface="+mn-ea"/>
                <a:cs typeface="+mn-cs"/>
              </a:rPr>
              <a:t>(no symptoms for the duration)</a:t>
            </a:r>
          </a:p>
        </p:txBody>
      </p:sp>
      <p:sp>
        <p:nvSpPr>
          <p:cNvPr id="10" name="TextBox 9">
            <a:extLst>
              <a:ext uri="{FF2B5EF4-FFF2-40B4-BE49-F238E27FC236}">
                <a16:creationId xmlns:a16="http://schemas.microsoft.com/office/drawing/2014/main" id="{1C94240A-489C-4794-BD2A-8487169DE70F}"/>
              </a:ext>
            </a:extLst>
          </p:cNvPr>
          <p:cNvSpPr txBox="1"/>
          <p:nvPr/>
        </p:nvSpPr>
        <p:spPr>
          <a:xfrm>
            <a:off x="705898" y="4476516"/>
            <a:ext cx="10688934"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rial"/>
                <a:ea typeface="+mn-ea"/>
                <a:cs typeface="+mn-cs"/>
              </a:rPr>
              <a:t>The World Health Organization (WHO) believes that once you are infected, </a:t>
            </a:r>
            <a:r>
              <a:rPr kumimoji="0" lang="en-CA" sz="1800" b="1" i="0" u="none" strike="noStrike" kern="1200" cap="none" spc="0" normalizeH="0" baseline="0" noProof="0" dirty="0">
                <a:ln>
                  <a:noFill/>
                </a:ln>
                <a:solidFill>
                  <a:prstClr val="white"/>
                </a:solidFill>
                <a:effectLst/>
                <a:uLnTx/>
                <a:uFillTx/>
                <a:latin typeface="Arial"/>
                <a:ea typeface="+mn-ea"/>
                <a:cs typeface="+mn-cs"/>
              </a:rPr>
              <a:t>you have the potential to infect others, regardless of the degree of symptoms you are exhibiting</a:t>
            </a:r>
            <a:r>
              <a:rPr kumimoji="0" lang="en-CA" sz="1800" b="0" i="0" u="none" strike="noStrike" kern="1200" cap="none" spc="0" normalizeH="0" baseline="0" noProof="0" dirty="0">
                <a:ln>
                  <a:noFill/>
                </a:ln>
                <a:solidFill>
                  <a:prstClr val="white"/>
                </a:solidFill>
                <a:effectLst/>
                <a:uLnTx/>
                <a:uFillTx/>
                <a:latin typeface="Arial"/>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rial"/>
                <a:ea typeface="+mn-ea"/>
                <a:cs typeface="+mn-cs"/>
              </a:rPr>
              <a:t>In fact, the WHO also believes that you are </a:t>
            </a:r>
            <a:r>
              <a:rPr kumimoji="0" lang="en-CA" sz="1800" b="1" i="0" u="none" strike="noStrike" kern="1200" cap="none" spc="0" normalizeH="0" baseline="0" noProof="0" dirty="0">
                <a:ln>
                  <a:noFill/>
                </a:ln>
                <a:solidFill>
                  <a:prstClr val="white"/>
                </a:solidFill>
                <a:effectLst/>
                <a:uLnTx/>
                <a:uFillTx/>
                <a:latin typeface="Arial"/>
                <a:ea typeface="+mn-ea"/>
                <a:cs typeface="+mn-cs"/>
              </a:rPr>
              <a:t>more likely to infect others around the time you are experiencing the onset of symptoms </a:t>
            </a:r>
          </a:p>
        </p:txBody>
      </p:sp>
      <p:sp>
        <p:nvSpPr>
          <p:cNvPr id="12" name="TextBox 11">
            <a:extLst>
              <a:ext uri="{FF2B5EF4-FFF2-40B4-BE49-F238E27FC236}">
                <a16:creationId xmlns:a16="http://schemas.microsoft.com/office/drawing/2014/main" id="{0462058F-8204-48C6-9730-889BE0F01CE9}"/>
              </a:ext>
            </a:extLst>
          </p:cNvPr>
          <p:cNvSpPr txBox="1"/>
          <p:nvPr/>
        </p:nvSpPr>
        <p:spPr>
          <a:xfrm>
            <a:off x="7956201" y="2505654"/>
            <a:ext cx="3118338" cy="116955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CA" sz="2000" b="1" i="0" u="sng" strike="noStrike" kern="1200" cap="none" spc="0" normalizeH="0" baseline="0" noProof="0" dirty="0">
                <a:ln>
                  <a:noFill/>
                </a:ln>
                <a:solidFill>
                  <a:prstClr val="white"/>
                </a:solidFill>
                <a:effectLst/>
                <a:uLnTx/>
                <a:uFillTx/>
                <a:latin typeface="Arial"/>
                <a:ea typeface="+mn-ea"/>
                <a:cs typeface="+mn-cs"/>
              </a:rPr>
              <a:t>Symptomatic </a:t>
            </a:r>
          </a:p>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CA" sz="2000" b="0" i="0" u="none" strike="noStrike" kern="1200" cap="none" spc="0" normalizeH="0" baseline="0" noProof="0" dirty="0">
                <a:ln>
                  <a:noFill/>
                </a:ln>
                <a:solidFill>
                  <a:prstClr val="white"/>
                </a:solidFill>
                <a:effectLst/>
                <a:uLnTx/>
                <a:uFillTx/>
                <a:latin typeface="Arial"/>
                <a:ea typeface="+mn-ea"/>
                <a:cs typeface="+mn-cs"/>
              </a:rPr>
              <a:t>(Currently exhibiting symptoms)</a:t>
            </a:r>
          </a:p>
        </p:txBody>
      </p:sp>
    </p:spTree>
    <p:extLst>
      <p:ext uri="{BB962C8B-B14F-4D97-AF65-F5344CB8AC3E}">
        <p14:creationId xmlns:p14="http://schemas.microsoft.com/office/powerpoint/2010/main" val="186312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F1FD9-CE46-49ED-ABD3-0DDA509A9D30}"/>
              </a:ext>
            </a:extLst>
          </p:cNvPr>
          <p:cNvSpPr>
            <a:spLocks noGrp="1"/>
          </p:cNvSpPr>
          <p:nvPr>
            <p:ph type="title"/>
          </p:nvPr>
        </p:nvSpPr>
        <p:spPr/>
        <p:txBody>
          <a:bodyPr/>
          <a:lstStyle/>
          <a:p>
            <a:pPr algn="l"/>
            <a:r>
              <a:rPr lang="en-CA" dirty="0"/>
              <a:t>How Does it Spread?</a:t>
            </a:r>
          </a:p>
        </p:txBody>
      </p:sp>
      <p:sp>
        <p:nvSpPr>
          <p:cNvPr id="3" name="Content Placeholder 2">
            <a:extLst>
              <a:ext uri="{FF2B5EF4-FFF2-40B4-BE49-F238E27FC236}">
                <a16:creationId xmlns:a16="http://schemas.microsoft.com/office/drawing/2014/main" id="{7AA2DDBF-9C6F-4C99-982E-3F5A06E5A24D}"/>
              </a:ext>
            </a:extLst>
          </p:cNvPr>
          <p:cNvSpPr>
            <a:spLocks noGrp="1"/>
          </p:cNvSpPr>
          <p:nvPr>
            <p:ph idx="1"/>
          </p:nvPr>
        </p:nvSpPr>
        <p:spPr>
          <a:xfrm>
            <a:off x="913795" y="1813302"/>
            <a:ext cx="6160245" cy="4435098"/>
          </a:xfrm>
        </p:spPr>
        <p:txBody>
          <a:bodyPr>
            <a:normAutofit lnSpcReduction="10000"/>
          </a:bodyPr>
          <a:lstStyle/>
          <a:p>
            <a:r>
              <a:rPr lang="en-CA" dirty="0"/>
              <a:t>Through respiratory droplets</a:t>
            </a:r>
          </a:p>
          <a:p>
            <a:r>
              <a:rPr lang="en-CA" dirty="0"/>
              <a:t>Close prolonged contact (defined as 15 minutes)</a:t>
            </a:r>
          </a:p>
          <a:p>
            <a:r>
              <a:rPr lang="en-CA" dirty="0"/>
              <a:t>Touching an infected area and then touching your eyes, nose or mouth</a:t>
            </a:r>
          </a:p>
          <a:p>
            <a:r>
              <a:rPr lang="en-CA" dirty="0"/>
              <a:t>It can survive on surfaces outside the human body for</a:t>
            </a:r>
          </a:p>
          <a:p>
            <a:pPr marL="0" indent="0">
              <a:buNone/>
            </a:pPr>
            <a:r>
              <a:rPr lang="en-CA" dirty="0"/>
              <a:t>	Up to 3 hours as an aerosol	</a:t>
            </a:r>
          </a:p>
          <a:p>
            <a:pPr marL="0" indent="0">
              <a:buNone/>
            </a:pPr>
            <a:r>
              <a:rPr lang="en-CA" dirty="0"/>
              <a:t>	Up to 72 hours on plastic and stainless steel</a:t>
            </a:r>
          </a:p>
          <a:p>
            <a:pPr marL="0" indent="0">
              <a:buNone/>
            </a:pPr>
            <a:r>
              <a:rPr lang="en-CA" dirty="0"/>
              <a:t>	Up to 4 hours on copper</a:t>
            </a:r>
          </a:p>
          <a:p>
            <a:pPr marL="0" indent="0">
              <a:buNone/>
            </a:pPr>
            <a:r>
              <a:rPr lang="en-CA" dirty="0"/>
              <a:t>	&lt;24 hours on cardboard</a:t>
            </a:r>
          </a:p>
        </p:txBody>
      </p:sp>
      <p:pic>
        <p:nvPicPr>
          <p:cNvPr id="8194" name="Picture 2" descr="Airborne, disease, droplet, spread, transmission icon">
            <a:extLst>
              <a:ext uri="{FF2B5EF4-FFF2-40B4-BE49-F238E27FC236}">
                <a16:creationId xmlns:a16="http://schemas.microsoft.com/office/drawing/2014/main" id="{2FC346AC-99B9-4DC5-8ACA-87668FB651E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7201362" y="1813302"/>
            <a:ext cx="4746126" cy="490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756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CE5A-0DBA-4C36-AE24-E650329452AF}"/>
              </a:ext>
            </a:extLst>
          </p:cNvPr>
          <p:cNvSpPr>
            <a:spLocks noGrp="1"/>
          </p:cNvSpPr>
          <p:nvPr>
            <p:ph type="title"/>
          </p:nvPr>
        </p:nvSpPr>
        <p:spPr/>
        <p:txBody>
          <a:bodyPr>
            <a:normAutofit fontScale="90000"/>
          </a:bodyPr>
          <a:lstStyle/>
          <a:p>
            <a:r>
              <a:rPr lang="en-CA" dirty="0">
                <a:ea typeface="+mj-lt"/>
                <a:cs typeface="+mj-lt"/>
              </a:rPr>
              <a:t>WHAT CAN the government do TO BREAK THE </a:t>
            </a:r>
            <a:br>
              <a:rPr lang="en-CA" dirty="0">
                <a:ea typeface="+mj-lt"/>
                <a:cs typeface="+mj-lt"/>
              </a:rPr>
            </a:br>
            <a:r>
              <a:rPr lang="en-CA" dirty="0">
                <a:ea typeface="+mj-lt"/>
                <a:cs typeface="+mj-lt"/>
              </a:rPr>
              <a:t>CYCLE OF INFECTION?</a:t>
            </a:r>
            <a:br>
              <a:rPr lang="en-CA" dirty="0">
                <a:ea typeface="+mj-lt"/>
                <a:cs typeface="+mj-lt"/>
              </a:rPr>
            </a:br>
            <a:endParaRPr lang="en-US" b="0">
              <a:ea typeface="+mj-lt"/>
              <a:cs typeface="+mj-lt"/>
            </a:endParaRPr>
          </a:p>
        </p:txBody>
      </p:sp>
      <p:sp>
        <p:nvSpPr>
          <p:cNvPr id="3" name="Content Placeholder 2">
            <a:extLst>
              <a:ext uri="{FF2B5EF4-FFF2-40B4-BE49-F238E27FC236}">
                <a16:creationId xmlns:a16="http://schemas.microsoft.com/office/drawing/2014/main" id="{959F196E-3355-4C3D-932E-9D6557EAEF0F}"/>
              </a:ext>
            </a:extLst>
          </p:cNvPr>
          <p:cNvSpPr>
            <a:spLocks noGrp="1"/>
          </p:cNvSpPr>
          <p:nvPr>
            <p:ph idx="1"/>
          </p:nvPr>
        </p:nvSpPr>
        <p:spPr>
          <a:xfrm>
            <a:off x="539041" y="2158523"/>
            <a:ext cx="9304451" cy="3782578"/>
          </a:xfrm>
        </p:spPr>
        <p:txBody>
          <a:bodyPr vert="horz" lIns="91440" tIns="45720" rIns="91440" bIns="45720" rtlCol="0" anchor="t">
            <a:normAutofit/>
          </a:bodyPr>
          <a:lstStyle/>
          <a:p>
            <a:pPr marL="0" indent="0">
              <a:buNone/>
            </a:pPr>
            <a:r>
              <a:rPr lang="en-US" dirty="0">
                <a:ea typeface="+mn-lt"/>
                <a:cs typeface="+mn-lt"/>
              </a:rPr>
              <a:t>Canada and the Nova Scotia governments have implemented a standard prevention method to limit the spread of coronavirus within our communities. </a:t>
            </a:r>
            <a:endParaRPr lang="en-US" dirty="0">
              <a:cs typeface="Arial"/>
            </a:endParaRPr>
          </a:p>
          <a:p>
            <a:pPr marL="0" indent="0">
              <a:buNone/>
            </a:pPr>
            <a:endParaRPr lang="en-US" dirty="0">
              <a:ea typeface="+mn-lt"/>
              <a:cs typeface="+mn-lt"/>
            </a:endParaRPr>
          </a:p>
          <a:p>
            <a:r>
              <a:rPr lang="en-US" dirty="0">
                <a:ea typeface="+mn-lt"/>
                <a:cs typeface="+mn-lt"/>
              </a:rPr>
              <a:t>Therefore, you must quarantine (self-isolate)/ isolate immediately upon arrival in Canada</a:t>
            </a:r>
            <a:endParaRPr lang="en-US" dirty="0"/>
          </a:p>
          <a:p>
            <a:endParaRPr lang="en-US" dirty="0">
              <a:ea typeface="+mn-lt"/>
              <a:cs typeface="+mn-lt"/>
            </a:endParaRPr>
          </a:p>
          <a:p>
            <a:r>
              <a:rPr lang="en-US" dirty="0">
                <a:ea typeface="+mn-lt"/>
                <a:cs typeface="+mn-lt"/>
              </a:rPr>
              <a:t>You must continue to quarantine (self-isolate)/ isolate for 14 days after arrival in Nova Scotia, with your arrival day in Nova Scotia being considered Day 1. </a:t>
            </a:r>
            <a:endParaRPr lang="en-US" dirty="0"/>
          </a:p>
          <a:p>
            <a:endParaRPr lang="en-US" dirty="0">
              <a:cs typeface="Arial"/>
            </a:endParaRPr>
          </a:p>
        </p:txBody>
      </p:sp>
    </p:spTree>
    <p:extLst>
      <p:ext uri="{BB962C8B-B14F-4D97-AF65-F5344CB8AC3E}">
        <p14:creationId xmlns:p14="http://schemas.microsoft.com/office/powerpoint/2010/main" val="745643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BCB83-C87B-48D6-BD80-779A9A9C8A94}"/>
              </a:ext>
            </a:extLst>
          </p:cNvPr>
          <p:cNvSpPr>
            <a:spLocks noGrp="1"/>
          </p:cNvSpPr>
          <p:nvPr>
            <p:ph type="title"/>
          </p:nvPr>
        </p:nvSpPr>
        <p:spPr>
          <a:xfrm>
            <a:off x="539041" y="322289"/>
            <a:ext cx="10466188" cy="1925927"/>
          </a:xfrm>
        </p:spPr>
        <p:txBody>
          <a:bodyPr>
            <a:normAutofit/>
          </a:bodyPr>
          <a:lstStyle/>
          <a:p>
            <a:r>
              <a:rPr lang="en-US" dirty="0">
                <a:cs typeface="Arial"/>
              </a:rPr>
              <a:t>Clarifying QUARANTINE (SELF-ISOLATION) </a:t>
            </a:r>
            <a:br>
              <a:rPr lang="en-US" dirty="0">
                <a:cs typeface="Arial"/>
              </a:rPr>
            </a:br>
            <a:r>
              <a:rPr lang="en-US" dirty="0">
                <a:cs typeface="Arial"/>
              </a:rPr>
              <a:t>vs </a:t>
            </a:r>
            <a:br>
              <a:rPr lang="en-US" dirty="0">
                <a:cs typeface="Arial"/>
              </a:rPr>
            </a:br>
            <a:r>
              <a:rPr lang="en-US" dirty="0">
                <a:cs typeface="Arial"/>
              </a:rPr>
              <a:t>isolation</a:t>
            </a:r>
            <a:endParaRPr lang="en-US" dirty="0"/>
          </a:p>
        </p:txBody>
      </p:sp>
      <p:sp>
        <p:nvSpPr>
          <p:cNvPr id="3" name="Content Placeholder 2">
            <a:extLst>
              <a:ext uri="{FF2B5EF4-FFF2-40B4-BE49-F238E27FC236}">
                <a16:creationId xmlns:a16="http://schemas.microsoft.com/office/drawing/2014/main" id="{338536A1-2800-42EA-ACB7-8D81E2204DEB}"/>
              </a:ext>
            </a:extLst>
          </p:cNvPr>
          <p:cNvSpPr>
            <a:spLocks noGrp="1"/>
          </p:cNvSpPr>
          <p:nvPr>
            <p:ph idx="1"/>
          </p:nvPr>
        </p:nvSpPr>
        <p:spPr>
          <a:xfrm>
            <a:off x="926287" y="2358392"/>
            <a:ext cx="10353762" cy="3695136"/>
          </a:xfrm>
        </p:spPr>
        <p:txBody>
          <a:bodyPr vert="horz" lIns="91440" tIns="45720" rIns="91440" bIns="45720" rtlCol="0" anchor="t">
            <a:normAutofit/>
          </a:bodyPr>
          <a:lstStyle/>
          <a:p>
            <a:pPr marL="0" indent="0">
              <a:buNone/>
            </a:pPr>
            <a:r>
              <a:rPr lang="en-US" u="sng" dirty="0">
                <a:cs typeface="Arial"/>
              </a:rPr>
              <a:t>Quarantine (Self-isolation)</a:t>
            </a:r>
          </a:p>
          <a:p>
            <a:r>
              <a:rPr lang="en-US" dirty="0">
                <a:cs typeface="Arial"/>
              </a:rPr>
              <a:t>Restricting activities and/or separating people who are not ill, but may have been exposed to COVID-19 (such as travelers)</a:t>
            </a:r>
          </a:p>
          <a:p>
            <a:r>
              <a:rPr lang="en-US" dirty="0">
                <a:cs typeface="Arial"/>
              </a:rPr>
              <a:t>This can take place in a designated facility or at home for 14 days (see federal guidelines for international students in the reference section)</a:t>
            </a:r>
          </a:p>
          <a:p>
            <a:pPr marL="0" indent="0">
              <a:buNone/>
            </a:pPr>
            <a:r>
              <a:rPr lang="en-US" u="sng" dirty="0">
                <a:cs typeface="Arial"/>
              </a:rPr>
              <a:t>Isolation</a:t>
            </a:r>
          </a:p>
          <a:p>
            <a:r>
              <a:rPr lang="en-US" dirty="0">
                <a:cs typeface="Arial"/>
              </a:rPr>
              <a:t>Separating people who are ill with symptoms of COVID-19 and/ or have tested positive</a:t>
            </a:r>
          </a:p>
          <a:p>
            <a:pPr marL="0" indent="0">
              <a:buNone/>
            </a:pPr>
            <a:endParaRPr lang="en-US" dirty="0">
              <a:cs typeface="Arial"/>
            </a:endParaRPr>
          </a:p>
        </p:txBody>
      </p:sp>
    </p:spTree>
    <p:extLst>
      <p:ext uri="{BB962C8B-B14F-4D97-AF65-F5344CB8AC3E}">
        <p14:creationId xmlns:p14="http://schemas.microsoft.com/office/powerpoint/2010/main" val="2856552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A1A08-404B-48B4-A757-A5D717379AE9}"/>
              </a:ext>
            </a:extLst>
          </p:cNvPr>
          <p:cNvSpPr>
            <a:spLocks noGrp="1"/>
          </p:cNvSpPr>
          <p:nvPr>
            <p:ph type="title"/>
          </p:nvPr>
        </p:nvSpPr>
        <p:spPr/>
        <p:txBody>
          <a:bodyPr>
            <a:normAutofit/>
          </a:bodyPr>
          <a:lstStyle/>
          <a:p>
            <a:pPr algn="l"/>
            <a:r>
              <a:rPr lang="en-CA" dirty="0"/>
              <a:t>So what has Acadia University done to make it safe for everyone?</a:t>
            </a:r>
            <a:endParaRPr lang="en-US" dirty="0"/>
          </a:p>
        </p:txBody>
      </p:sp>
      <p:sp>
        <p:nvSpPr>
          <p:cNvPr id="3" name="Content Placeholder 2">
            <a:extLst>
              <a:ext uri="{FF2B5EF4-FFF2-40B4-BE49-F238E27FC236}">
                <a16:creationId xmlns:a16="http://schemas.microsoft.com/office/drawing/2014/main" id="{668955DB-C106-4D1B-A379-B77CB88F6FEC}"/>
              </a:ext>
            </a:extLst>
          </p:cNvPr>
          <p:cNvSpPr>
            <a:spLocks noGrp="1"/>
          </p:cNvSpPr>
          <p:nvPr>
            <p:ph idx="1"/>
          </p:nvPr>
        </p:nvSpPr>
        <p:spPr>
          <a:xfrm>
            <a:off x="751402" y="2108556"/>
            <a:ext cx="10353762" cy="3695136"/>
          </a:xfrm>
        </p:spPr>
        <p:txBody>
          <a:bodyPr vert="horz" lIns="91440" tIns="45720" rIns="91440" bIns="45720" rtlCol="0" anchor="t">
            <a:normAutofit lnSpcReduction="10000"/>
          </a:bodyPr>
          <a:lstStyle/>
          <a:p>
            <a:pPr marL="0" indent="0">
              <a:buNone/>
            </a:pPr>
            <a:r>
              <a:rPr lang="en-CA" dirty="0">
                <a:ea typeface="+mn-lt"/>
                <a:cs typeface="+mn-lt"/>
              </a:rPr>
              <a:t>We have followed the Hierarchy of Controls and implemented the following policies and protocols on campus:</a:t>
            </a:r>
            <a:endParaRPr lang="en-US" dirty="0"/>
          </a:p>
          <a:p>
            <a:pPr marL="0" indent="0">
              <a:buNone/>
            </a:pPr>
            <a:endParaRPr lang="en-CA" dirty="0">
              <a:ea typeface="+mn-lt"/>
              <a:cs typeface="+mn-lt"/>
            </a:endParaRPr>
          </a:p>
          <a:p>
            <a:pPr marL="514350" indent="-514350">
              <a:buAutoNum type="arabicPeriod"/>
            </a:pPr>
            <a:r>
              <a:rPr lang="en-CA" dirty="0">
                <a:ea typeface="+mn-lt"/>
                <a:cs typeface="+mn-lt"/>
              </a:rPr>
              <a:t>Elimination Controls</a:t>
            </a:r>
            <a:endParaRPr lang="en-US" dirty="0">
              <a:ea typeface="+mn-lt"/>
              <a:cs typeface="+mn-lt"/>
            </a:endParaRPr>
          </a:p>
          <a:p>
            <a:pPr marL="514350" indent="-514350">
              <a:buAutoNum type="arabicPeriod"/>
            </a:pPr>
            <a:r>
              <a:rPr lang="en-CA" dirty="0">
                <a:ea typeface="+mn-lt"/>
                <a:cs typeface="+mn-lt"/>
              </a:rPr>
              <a:t>Substitution Controls (not applicable)</a:t>
            </a:r>
            <a:endParaRPr lang="en-US" dirty="0">
              <a:ea typeface="+mn-lt"/>
              <a:cs typeface="+mn-lt"/>
            </a:endParaRPr>
          </a:p>
          <a:p>
            <a:pPr marL="514350" indent="-514350">
              <a:buAutoNum type="arabicPeriod"/>
            </a:pPr>
            <a:r>
              <a:rPr lang="en-CA" dirty="0">
                <a:ea typeface="+mn-lt"/>
                <a:cs typeface="+mn-lt"/>
              </a:rPr>
              <a:t>Engineering Controls</a:t>
            </a:r>
            <a:endParaRPr lang="en-US" dirty="0">
              <a:ea typeface="+mn-lt"/>
              <a:cs typeface="+mn-lt"/>
            </a:endParaRPr>
          </a:p>
          <a:p>
            <a:pPr marL="514350" indent="-514350">
              <a:buAutoNum type="arabicPeriod"/>
            </a:pPr>
            <a:r>
              <a:rPr lang="en-CA" dirty="0">
                <a:ea typeface="+mn-lt"/>
                <a:cs typeface="+mn-lt"/>
              </a:rPr>
              <a:t>Administrative Controls</a:t>
            </a:r>
            <a:endParaRPr lang="en-US" dirty="0">
              <a:ea typeface="+mn-lt"/>
              <a:cs typeface="+mn-lt"/>
            </a:endParaRPr>
          </a:p>
          <a:p>
            <a:pPr marL="514350" indent="-514350">
              <a:buAutoNum type="arabicPeriod"/>
            </a:pPr>
            <a:r>
              <a:rPr lang="en-CA" dirty="0">
                <a:ea typeface="+mn-lt"/>
                <a:cs typeface="+mn-lt"/>
              </a:rPr>
              <a:t>PPE (personal protective equipment)</a:t>
            </a:r>
            <a:endParaRPr lang="en-US" dirty="0">
              <a:ea typeface="+mn-lt"/>
              <a:cs typeface="+mn-lt"/>
            </a:endParaRPr>
          </a:p>
          <a:p>
            <a:pPr marL="0" indent="0">
              <a:buNone/>
            </a:pPr>
            <a:endParaRPr lang="en-CA" dirty="0">
              <a:cs typeface="Arial"/>
            </a:endParaRPr>
          </a:p>
          <a:p>
            <a:endParaRPr lang="en-US" dirty="0"/>
          </a:p>
        </p:txBody>
      </p:sp>
      <p:sp>
        <p:nvSpPr>
          <p:cNvPr id="6" name="TextBox 5">
            <a:extLst>
              <a:ext uri="{FF2B5EF4-FFF2-40B4-BE49-F238E27FC236}">
                <a16:creationId xmlns:a16="http://schemas.microsoft.com/office/drawing/2014/main" id="{DEF018B0-C90E-4A0C-8EF0-37279F9696E3}"/>
              </a:ext>
            </a:extLst>
          </p:cNvPr>
          <p:cNvSpPr txBox="1"/>
          <p:nvPr/>
        </p:nvSpPr>
        <p:spPr>
          <a:xfrm>
            <a:off x="5680424" y="3461657"/>
            <a:ext cx="5764647" cy="461665"/>
          </a:xfrm>
          <a:prstGeom prst="rect">
            <a:avLst/>
          </a:prstGeom>
          <a:noFill/>
        </p:spPr>
        <p:txBody>
          <a:bodyPr wrap="square" lIns="91440" tIns="45720" rIns="91440" bIns="45720" anchor="t">
            <a:spAutoFit/>
          </a:bodyPr>
          <a:lstStyle/>
          <a:p>
            <a:pPr marL="514350" indent="-514350">
              <a:spcAft>
                <a:spcPts val="1800"/>
              </a:spcAft>
              <a:buFont typeface="+mj-lt"/>
              <a:buAutoNum type="arabicPeriod" startAt="3"/>
            </a:pPr>
            <a:endParaRPr lang="en-CA" sz="2400" dirty="0">
              <a:cs typeface="Arial"/>
            </a:endParaRPr>
          </a:p>
        </p:txBody>
      </p:sp>
      <p:sp>
        <p:nvSpPr>
          <p:cNvPr id="8" name="TextBox 7">
            <a:extLst>
              <a:ext uri="{FF2B5EF4-FFF2-40B4-BE49-F238E27FC236}">
                <a16:creationId xmlns:a16="http://schemas.microsoft.com/office/drawing/2014/main" id="{D7930186-772A-4C18-B959-4C3477E3FC56}"/>
              </a:ext>
            </a:extLst>
          </p:cNvPr>
          <p:cNvSpPr txBox="1"/>
          <p:nvPr/>
        </p:nvSpPr>
        <p:spPr>
          <a:xfrm>
            <a:off x="1268599" y="3461657"/>
            <a:ext cx="3715378" cy="461665"/>
          </a:xfrm>
          <a:prstGeom prst="rect">
            <a:avLst/>
          </a:prstGeom>
          <a:noFill/>
        </p:spPr>
        <p:txBody>
          <a:bodyPr wrap="square" lIns="91440" tIns="45720" rIns="91440" bIns="45720" anchor="t">
            <a:spAutoFit/>
          </a:bodyPr>
          <a:lstStyle/>
          <a:p>
            <a:pPr marL="514350" indent="-514350" defTabSz="457200">
              <a:spcAft>
                <a:spcPts val="1800"/>
              </a:spcAft>
              <a:buFont typeface="+mj-lt"/>
              <a:buAutoNum type="arabicPeriod"/>
            </a:pPr>
            <a:endParaRPr lang="en-CA" sz="2400" dirty="0">
              <a:cs typeface="Arial"/>
            </a:endParaRPr>
          </a:p>
        </p:txBody>
      </p:sp>
    </p:spTree>
    <p:extLst>
      <p:ext uri="{BB962C8B-B14F-4D97-AF65-F5344CB8AC3E}">
        <p14:creationId xmlns:p14="http://schemas.microsoft.com/office/powerpoint/2010/main" val="487898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1AB3-63F2-4742-AFA3-5A9D2675F243}"/>
              </a:ext>
            </a:extLst>
          </p:cNvPr>
          <p:cNvSpPr>
            <a:spLocks noGrp="1"/>
          </p:cNvSpPr>
          <p:nvPr>
            <p:ph type="title"/>
          </p:nvPr>
        </p:nvSpPr>
        <p:spPr>
          <a:xfrm>
            <a:off x="713926" y="234846"/>
            <a:ext cx="10353761" cy="1326321"/>
          </a:xfrm>
        </p:spPr>
        <p:txBody>
          <a:bodyPr/>
          <a:lstStyle/>
          <a:p>
            <a:pPr algn="l"/>
            <a:r>
              <a:rPr lang="en-CA" dirty="0"/>
              <a:t>1. Elimination Controls</a:t>
            </a:r>
          </a:p>
        </p:txBody>
      </p:sp>
      <p:sp>
        <p:nvSpPr>
          <p:cNvPr id="3" name="Content Placeholder 2">
            <a:extLst>
              <a:ext uri="{FF2B5EF4-FFF2-40B4-BE49-F238E27FC236}">
                <a16:creationId xmlns:a16="http://schemas.microsoft.com/office/drawing/2014/main" id="{E18369C6-F48A-4283-B356-C09FEB7065C4}"/>
              </a:ext>
            </a:extLst>
          </p:cNvPr>
          <p:cNvSpPr>
            <a:spLocks noGrp="1"/>
          </p:cNvSpPr>
          <p:nvPr>
            <p:ph idx="1"/>
          </p:nvPr>
        </p:nvSpPr>
        <p:spPr>
          <a:xfrm>
            <a:off x="713926" y="1711097"/>
            <a:ext cx="6668729" cy="4557069"/>
          </a:xfrm>
        </p:spPr>
        <p:txBody>
          <a:bodyPr vert="horz" lIns="91440" tIns="45720" rIns="91440" bIns="45720" rtlCol="0" anchor="t">
            <a:normAutofit/>
          </a:bodyPr>
          <a:lstStyle/>
          <a:p>
            <a:pPr marL="0" indent="0">
              <a:buNone/>
            </a:pPr>
            <a:r>
              <a:rPr lang="en-CA" sz="2400" b="1" dirty="0"/>
              <a:t>Avoided exposure by…</a:t>
            </a:r>
          </a:p>
          <a:p>
            <a:pPr lvl="1"/>
            <a:r>
              <a:rPr lang="en-CA" sz="2400" dirty="0"/>
              <a:t>Working off campus</a:t>
            </a:r>
          </a:p>
          <a:p>
            <a:pPr lvl="1"/>
            <a:r>
              <a:rPr lang="en-CA" sz="2400" dirty="0"/>
              <a:t>Staggering classes</a:t>
            </a:r>
          </a:p>
          <a:p>
            <a:pPr lvl="1"/>
            <a:r>
              <a:rPr lang="en-CA" sz="2400" dirty="0"/>
              <a:t>Developing online learning</a:t>
            </a:r>
          </a:p>
          <a:p>
            <a:pPr lvl="1"/>
            <a:r>
              <a:rPr lang="en-CA" sz="2400" dirty="0">
                <a:cs typeface="Arial"/>
              </a:rPr>
              <a:t>Daily online self-assessment (If you feel unwell-STAY home or in your residence)</a:t>
            </a:r>
          </a:p>
          <a:p>
            <a:pPr lvl="1"/>
            <a:r>
              <a:rPr lang="en-CA" sz="2400" dirty="0">
                <a:cs typeface="Arial"/>
              </a:rPr>
              <a:t>Virtual meetings for faculty, staff and students </a:t>
            </a:r>
          </a:p>
        </p:txBody>
      </p:sp>
      <p:pic>
        <p:nvPicPr>
          <p:cNvPr id="9226" name="Picture 10" descr="Businessman, office, work, work alone, work at home, work from ...">
            <a:extLst>
              <a:ext uri="{FF2B5EF4-FFF2-40B4-BE49-F238E27FC236}">
                <a16:creationId xmlns:a16="http://schemas.microsoft.com/office/drawing/2014/main" id="{AEF30BBF-CEE2-462A-9CA2-1DA57C7BDAE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66119" y="1813560"/>
            <a:ext cx="4352145" cy="435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918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D68C-E5B0-4735-AD20-CFCC35F824A9}"/>
              </a:ext>
            </a:extLst>
          </p:cNvPr>
          <p:cNvSpPr>
            <a:spLocks noGrp="1"/>
          </p:cNvSpPr>
          <p:nvPr>
            <p:ph type="title"/>
          </p:nvPr>
        </p:nvSpPr>
        <p:spPr>
          <a:xfrm>
            <a:off x="913795" y="428729"/>
            <a:ext cx="10353761" cy="1326321"/>
          </a:xfrm>
        </p:spPr>
        <p:txBody>
          <a:bodyPr/>
          <a:lstStyle/>
          <a:p>
            <a:pPr algn="l"/>
            <a:r>
              <a:rPr lang="en-CA" dirty="0"/>
              <a:t>3. Engineering Controls</a:t>
            </a:r>
          </a:p>
        </p:txBody>
      </p:sp>
      <p:sp>
        <p:nvSpPr>
          <p:cNvPr id="3" name="Content Placeholder 2">
            <a:extLst>
              <a:ext uri="{FF2B5EF4-FFF2-40B4-BE49-F238E27FC236}">
                <a16:creationId xmlns:a16="http://schemas.microsoft.com/office/drawing/2014/main" id="{ED8B9DB0-1B40-4BD1-9C09-8063CA01AC6C}"/>
              </a:ext>
            </a:extLst>
          </p:cNvPr>
          <p:cNvSpPr>
            <a:spLocks noGrp="1"/>
          </p:cNvSpPr>
          <p:nvPr>
            <p:ph idx="1"/>
          </p:nvPr>
        </p:nvSpPr>
        <p:spPr>
          <a:xfrm>
            <a:off x="913795" y="1674055"/>
            <a:ext cx="10466968" cy="4375053"/>
          </a:xfrm>
        </p:spPr>
        <p:txBody>
          <a:bodyPr>
            <a:normAutofit lnSpcReduction="10000"/>
          </a:bodyPr>
          <a:lstStyle/>
          <a:p>
            <a:pPr marL="457200" indent="-457200">
              <a:buFont typeface="+mj-lt"/>
              <a:buAutoNum type="arabicPeriod"/>
            </a:pPr>
            <a:r>
              <a:rPr lang="en-CA" dirty="0"/>
              <a:t>Physical distancing measures have been implemented</a:t>
            </a:r>
          </a:p>
          <a:p>
            <a:pPr marL="457200" indent="-457200">
              <a:buFont typeface="+mj-lt"/>
              <a:buAutoNum type="arabicPeriod"/>
            </a:pPr>
            <a:r>
              <a:rPr lang="en-CA" dirty="0"/>
              <a:t>Minimizing the use of common areas to follow provincial directives related to COVID-19</a:t>
            </a:r>
          </a:p>
          <a:p>
            <a:pPr marL="457200" indent="-457200">
              <a:buFont typeface="+mj-lt"/>
              <a:buAutoNum type="arabicPeriod"/>
            </a:pPr>
            <a:r>
              <a:rPr lang="en-CA" dirty="0"/>
              <a:t>Restructuring office space and classrooms to allow for increased physical distancing</a:t>
            </a:r>
          </a:p>
          <a:p>
            <a:pPr marL="457200" indent="-457200">
              <a:buFont typeface="+mj-lt"/>
              <a:buAutoNum type="arabicPeriod"/>
            </a:pPr>
            <a:r>
              <a:rPr lang="en-CA" dirty="0"/>
              <a:t>Restricting numbers of occupants in elevators and small spaces</a:t>
            </a:r>
          </a:p>
          <a:p>
            <a:pPr marL="457200" indent="-457200">
              <a:buFont typeface="+mj-lt"/>
              <a:buAutoNum type="arabicPeriod"/>
            </a:pPr>
            <a:r>
              <a:rPr lang="en-CA" dirty="0"/>
              <a:t>Physical barriers have been implemented where physical distancing is not possible (following provincial directives)</a:t>
            </a:r>
          </a:p>
          <a:p>
            <a:pPr marL="457200" indent="-457200">
              <a:buFont typeface="+mj-lt"/>
              <a:buAutoNum type="arabicPeriod"/>
            </a:pPr>
            <a:r>
              <a:rPr lang="en-CA" dirty="0"/>
              <a:t>One-way traffic flow has been implemented in buildings and stairwells around the campus</a:t>
            </a:r>
          </a:p>
          <a:p>
            <a:pPr marL="457200" indent="-457200">
              <a:buFont typeface="+mj-lt"/>
              <a:buAutoNum type="arabicPeriod"/>
            </a:pPr>
            <a:r>
              <a:rPr lang="en-CA" dirty="0"/>
              <a:t>Increased the number of handwashing stations in high traffic areas</a:t>
            </a:r>
          </a:p>
          <a:p>
            <a:pPr marL="457200" indent="-457200">
              <a:buFont typeface="+mj-lt"/>
              <a:buAutoNum type="arabicPeriod"/>
            </a:pPr>
            <a:r>
              <a:rPr lang="en-CA" dirty="0"/>
              <a:t>Re-routed some ventilation to bring in more fresh air into the buildings on campus</a:t>
            </a:r>
          </a:p>
          <a:p>
            <a:pPr marL="457200" indent="-457200">
              <a:buFont typeface="+mj-lt"/>
              <a:buAutoNum type="arabicPeriod"/>
            </a:pPr>
            <a:endParaRPr lang="en-CA" dirty="0"/>
          </a:p>
          <a:p>
            <a:pPr marL="457200" indent="-457200">
              <a:buFont typeface="+mj-lt"/>
              <a:buAutoNum type="arabicPeriod"/>
            </a:pPr>
            <a:endParaRPr lang="en-CA" dirty="0"/>
          </a:p>
        </p:txBody>
      </p:sp>
    </p:spTree>
    <p:extLst>
      <p:ext uri="{BB962C8B-B14F-4D97-AF65-F5344CB8AC3E}">
        <p14:creationId xmlns:p14="http://schemas.microsoft.com/office/powerpoint/2010/main" val="267888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F36E-4E80-4166-8EA7-FD07B2F0A212}"/>
              </a:ext>
            </a:extLst>
          </p:cNvPr>
          <p:cNvSpPr>
            <a:spLocks noGrp="1"/>
          </p:cNvSpPr>
          <p:nvPr>
            <p:ph type="title"/>
          </p:nvPr>
        </p:nvSpPr>
        <p:spPr>
          <a:xfrm>
            <a:off x="633615" y="318581"/>
            <a:ext cx="10353761" cy="1326321"/>
          </a:xfrm>
        </p:spPr>
        <p:txBody>
          <a:bodyPr/>
          <a:lstStyle/>
          <a:p>
            <a:pPr algn="l"/>
            <a:r>
              <a:rPr lang="en-US" dirty="0"/>
              <a:t>COVID-19 What Is It?</a:t>
            </a:r>
            <a:endParaRPr lang="en-CA" dirty="0"/>
          </a:p>
        </p:txBody>
      </p:sp>
      <p:sp>
        <p:nvSpPr>
          <p:cNvPr id="3" name="Content Placeholder 2">
            <a:extLst>
              <a:ext uri="{FF2B5EF4-FFF2-40B4-BE49-F238E27FC236}">
                <a16:creationId xmlns:a16="http://schemas.microsoft.com/office/drawing/2014/main" id="{415CC1F9-059D-46EE-817F-3A5DA977A0C1}"/>
              </a:ext>
            </a:extLst>
          </p:cNvPr>
          <p:cNvSpPr>
            <a:spLocks noGrp="1"/>
          </p:cNvSpPr>
          <p:nvPr>
            <p:ph idx="1"/>
          </p:nvPr>
        </p:nvSpPr>
        <p:spPr>
          <a:xfrm>
            <a:off x="495787" y="1811824"/>
            <a:ext cx="7750730" cy="4966772"/>
          </a:xfrm>
        </p:spPr>
        <p:txBody>
          <a:bodyPr>
            <a:normAutofit/>
          </a:bodyPr>
          <a:lstStyle/>
          <a:p>
            <a:r>
              <a:rPr lang="en-US" dirty="0"/>
              <a:t>COVID-19 is a disease resulting from exposure to a family of viruses called the coronaviruses</a:t>
            </a:r>
          </a:p>
          <a:p>
            <a:endParaRPr lang="en-US" dirty="0"/>
          </a:p>
          <a:p>
            <a:r>
              <a:rPr lang="en-US" dirty="0"/>
              <a:t>A mild example is the common cold</a:t>
            </a:r>
          </a:p>
          <a:p>
            <a:endParaRPr lang="en-US" dirty="0"/>
          </a:p>
          <a:p>
            <a:r>
              <a:rPr lang="en-US" dirty="0"/>
              <a:t>Extreme examples are </a:t>
            </a:r>
          </a:p>
          <a:p>
            <a:pPr marL="0" indent="0">
              <a:buNone/>
            </a:pPr>
            <a:r>
              <a:rPr lang="en-US" dirty="0"/>
              <a:t>	SARS- Severe Acute Respiratory Syndrome and,</a:t>
            </a:r>
          </a:p>
          <a:p>
            <a:pPr marL="0" indent="0">
              <a:buNone/>
            </a:pPr>
            <a:r>
              <a:rPr lang="en-US" dirty="0"/>
              <a:t>	MERS- Middle East Respiratory Syndrome</a:t>
            </a:r>
          </a:p>
          <a:p>
            <a:endParaRPr lang="en-US" dirty="0"/>
          </a:p>
          <a:p>
            <a:pPr marL="0" indent="0">
              <a:buNone/>
            </a:pPr>
            <a:endParaRPr lang="en-US" dirty="0"/>
          </a:p>
          <a:p>
            <a:endParaRPr lang="en-US" dirty="0"/>
          </a:p>
          <a:p>
            <a:pPr marL="0" indent="0">
              <a:buNone/>
            </a:pPr>
            <a:endParaRPr lang="en-US" dirty="0"/>
          </a:p>
        </p:txBody>
      </p:sp>
      <p:pic>
        <p:nvPicPr>
          <p:cNvPr id="6" name="Picture 5" descr="A picture containing cake, fruit, colored, decorated&#10;&#10;Description automatically generated">
            <a:extLst>
              <a:ext uri="{FF2B5EF4-FFF2-40B4-BE49-F238E27FC236}">
                <a16:creationId xmlns:a16="http://schemas.microsoft.com/office/drawing/2014/main" id="{5B5241E8-BA92-4FCB-AFC4-D0C926715DD6}"/>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3600" b="92889" l="10000" r="90000">
                        <a14:foregroundMark x1="40800" y1="7333" x2="40800" y2="7333"/>
                        <a14:foregroundMark x1="43775" y1="8933" x2="43775" y2="8933"/>
                        <a14:foregroundMark x1="48950" y1="3644" x2="48950" y2="3644"/>
                        <a14:foregroundMark x1="50675" y1="4089" x2="50675" y2="4089"/>
                        <a14:foregroundMark x1="74500" y1="55244" x2="74500" y2="55244"/>
                        <a14:foregroundMark x1="70050" y1="57733" x2="70050" y2="57733"/>
                        <a14:foregroundMark x1="61475" y1="90533" x2="61475" y2="90533"/>
                        <a14:foregroundMark x1="52100" y1="92889" x2="52100" y2="92889"/>
                      </a14:backgroundRemoval>
                    </a14:imgEffect>
                  </a14:imgLayer>
                </a14:imgProps>
              </a:ext>
              <a:ext uri="{28A0092B-C50C-407E-A947-70E740481C1C}">
                <a14:useLocalDpi xmlns:a14="http://schemas.microsoft.com/office/drawing/2010/main"/>
              </a:ext>
            </a:extLst>
          </a:blip>
          <a:stretch>
            <a:fillRect/>
          </a:stretch>
        </p:blipFill>
        <p:spPr>
          <a:xfrm>
            <a:off x="6851869" y="2864850"/>
            <a:ext cx="6261165" cy="3521905"/>
          </a:xfrm>
          <a:prstGeom prst="rect">
            <a:avLst/>
          </a:prstGeom>
        </p:spPr>
      </p:pic>
      <p:pic>
        <p:nvPicPr>
          <p:cNvPr id="5" name="Picture 4">
            <a:extLst>
              <a:ext uri="{FF2B5EF4-FFF2-40B4-BE49-F238E27FC236}">
                <a16:creationId xmlns:a16="http://schemas.microsoft.com/office/drawing/2014/main" id="{77E7E935-9194-471C-BDFA-58198FD8F29C}"/>
              </a:ext>
            </a:extLst>
          </p:cNvPr>
          <p:cNvPicPr>
            <a:picLocks noChangeAspect="1"/>
          </p:cNvPicPr>
          <p:nvPr/>
        </p:nvPicPr>
        <p:blipFill>
          <a:blip r:embed="rId4"/>
          <a:stretch>
            <a:fillRect/>
          </a:stretch>
        </p:blipFill>
        <p:spPr>
          <a:xfrm>
            <a:off x="7713784" y="800894"/>
            <a:ext cx="3130568" cy="1761897"/>
          </a:xfrm>
          <a:prstGeom prst="rect">
            <a:avLst/>
          </a:prstGeom>
        </p:spPr>
      </p:pic>
      <p:pic>
        <p:nvPicPr>
          <p:cNvPr id="8" name="Picture 7">
            <a:extLst>
              <a:ext uri="{FF2B5EF4-FFF2-40B4-BE49-F238E27FC236}">
                <a16:creationId xmlns:a16="http://schemas.microsoft.com/office/drawing/2014/main" id="{762994A2-F4A8-41C4-A71F-7A285FA60CA3}"/>
              </a:ext>
            </a:extLst>
          </p:cNvPr>
          <p:cNvPicPr>
            <a:picLocks noChangeAspect="1"/>
          </p:cNvPicPr>
          <p:nvPr/>
        </p:nvPicPr>
        <p:blipFill>
          <a:blip r:embed="rId4"/>
          <a:stretch>
            <a:fillRect/>
          </a:stretch>
        </p:blipFill>
        <p:spPr>
          <a:xfrm>
            <a:off x="6531498" y="2699660"/>
            <a:ext cx="1715019" cy="965220"/>
          </a:xfrm>
          <a:prstGeom prst="rect">
            <a:avLst/>
          </a:prstGeom>
        </p:spPr>
      </p:pic>
    </p:spTree>
    <p:extLst>
      <p:ext uri="{BB962C8B-B14F-4D97-AF65-F5344CB8AC3E}">
        <p14:creationId xmlns:p14="http://schemas.microsoft.com/office/powerpoint/2010/main" val="4152621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027E-A02C-4558-81A4-EB2E01746ED5}"/>
              </a:ext>
            </a:extLst>
          </p:cNvPr>
          <p:cNvSpPr>
            <a:spLocks noGrp="1"/>
          </p:cNvSpPr>
          <p:nvPr>
            <p:ph type="title"/>
          </p:nvPr>
        </p:nvSpPr>
        <p:spPr>
          <a:xfrm>
            <a:off x="863828" y="334780"/>
            <a:ext cx="10353761" cy="1326321"/>
          </a:xfrm>
        </p:spPr>
        <p:txBody>
          <a:bodyPr/>
          <a:lstStyle/>
          <a:p>
            <a:pPr algn="l"/>
            <a:r>
              <a:rPr lang="en-CA" dirty="0"/>
              <a:t>4. Administrative Controls</a:t>
            </a:r>
          </a:p>
        </p:txBody>
      </p:sp>
      <p:sp>
        <p:nvSpPr>
          <p:cNvPr id="3" name="Content Placeholder 2">
            <a:extLst>
              <a:ext uri="{FF2B5EF4-FFF2-40B4-BE49-F238E27FC236}">
                <a16:creationId xmlns:a16="http://schemas.microsoft.com/office/drawing/2014/main" id="{BC94C0B3-B7DD-4879-ADF3-1328AA440CBF}"/>
              </a:ext>
            </a:extLst>
          </p:cNvPr>
          <p:cNvSpPr>
            <a:spLocks noGrp="1"/>
          </p:cNvSpPr>
          <p:nvPr>
            <p:ph idx="1"/>
          </p:nvPr>
        </p:nvSpPr>
        <p:spPr>
          <a:xfrm>
            <a:off x="651467" y="1821244"/>
            <a:ext cx="10778483" cy="4407168"/>
          </a:xfrm>
        </p:spPr>
        <p:txBody>
          <a:bodyPr vert="horz" lIns="91440" tIns="45720" rIns="91440" bIns="45720" rtlCol="0" anchor="t">
            <a:normAutofit fontScale="85000" lnSpcReduction="10000"/>
          </a:bodyPr>
          <a:lstStyle/>
          <a:p>
            <a:pPr marL="457200" indent="-457200">
              <a:buFont typeface="+mj-lt"/>
              <a:buAutoNum type="arabicPeriod"/>
            </a:pPr>
            <a:r>
              <a:rPr lang="en-CA" sz="2400" dirty="0"/>
              <a:t>Implemented policies, procedures, and protocols to maintain safety and compliance with provincial directives</a:t>
            </a:r>
          </a:p>
          <a:p>
            <a:pPr marL="457200" indent="-457200">
              <a:buFont typeface="+mj-lt"/>
              <a:buAutoNum type="arabicPeriod"/>
            </a:pPr>
            <a:r>
              <a:rPr lang="en-CA" sz="2400" dirty="0"/>
              <a:t>Educated faculty, staff and students on COVID-19 awareness, prevention and importance of compliance</a:t>
            </a:r>
          </a:p>
          <a:p>
            <a:pPr marL="457200" indent="-457200">
              <a:buFont typeface="+mj-lt"/>
              <a:buAutoNum type="arabicPeriod"/>
            </a:pPr>
            <a:r>
              <a:rPr lang="en-CA" sz="2400" dirty="0"/>
              <a:t>Increased number of cleanings in high touch areas and high traffic areas (above routine cleaning) such as doorknobs, light switches, and faucets</a:t>
            </a:r>
          </a:p>
          <a:p>
            <a:pPr marL="457200" indent="-457200">
              <a:buAutoNum type="arabicPeriod"/>
            </a:pPr>
            <a:r>
              <a:rPr lang="en-CA" sz="2400" dirty="0">
                <a:cs typeface="Arial"/>
              </a:rPr>
              <a:t>Staggered class start times and moved class locations to consider maximum occupancy</a:t>
            </a:r>
          </a:p>
          <a:p>
            <a:pPr marL="457200" indent="-457200">
              <a:buAutoNum type="arabicPeriod"/>
            </a:pPr>
            <a:r>
              <a:rPr lang="en-CA" sz="2400" dirty="0">
                <a:cs typeface="Arial"/>
              </a:rPr>
              <a:t>Staggered mealtimes and break times</a:t>
            </a:r>
          </a:p>
          <a:p>
            <a:pPr marL="457200" indent="-457200">
              <a:buAutoNum type="arabicPeriod"/>
            </a:pPr>
            <a:r>
              <a:rPr lang="en-CA" sz="2400" dirty="0">
                <a:cs typeface="Arial"/>
              </a:rPr>
              <a:t>Advanced planning, clear communication, and appropriate training, regarding addressing potential positive COVID-19 cases</a:t>
            </a:r>
          </a:p>
          <a:p>
            <a:pPr>
              <a:buFont typeface="Wingdings" panose="05000000000000000000" pitchFamily="2" charset="2"/>
              <a:buChar char="Ø"/>
            </a:pPr>
            <a:endParaRPr lang="en-CA" dirty="0">
              <a:cs typeface="Arial"/>
            </a:endParaRPr>
          </a:p>
        </p:txBody>
      </p:sp>
    </p:spTree>
    <p:extLst>
      <p:ext uri="{BB962C8B-B14F-4D97-AF65-F5344CB8AC3E}">
        <p14:creationId xmlns:p14="http://schemas.microsoft.com/office/powerpoint/2010/main" val="3879122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011A-E7E8-4E52-AB11-08ACAC89F462}"/>
              </a:ext>
            </a:extLst>
          </p:cNvPr>
          <p:cNvSpPr>
            <a:spLocks noGrp="1"/>
          </p:cNvSpPr>
          <p:nvPr>
            <p:ph type="title"/>
          </p:nvPr>
        </p:nvSpPr>
        <p:spPr>
          <a:xfrm>
            <a:off x="663959" y="384748"/>
            <a:ext cx="10353761" cy="1326321"/>
          </a:xfrm>
        </p:spPr>
        <p:txBody>
          <a:bodyPr/>
          <a:lstStyle/>
          <a:p>
            <a:pPr algn="l"/>
            <a:r>
              <a:rPr lang="en-CA" dirty="0"/>
              <a:t>5. Personal Protective Equipment (PPE)</a:t>
            </a:r>
          </a:p>
        </p:txBody>
      </p:sp>
      <p:sp>
        <p:nvSpPr>
          <p:cNvPr id="3" name="Content Placeholder 2">
            <a:extLst>
              <a:ext uri="{FF2B5EF4-FFF2-40B4-BE49-F238E27FC236}">
                <a16:creationId xmlns:a16="http://schemas.microsoft.com/office/drawing/2014/main" id="{B8E526FC-30BD-4753-B080-3C0CD8187E01}"/>
              </a:ext>
            </a:extLst>
          </p:cNvPr>
          <p:cNvSpPr>
            <a:spLocks noGrp="1"/>
          </p:cNvSpPr>
          <p:nvPr>
            <p:ph idx="1"/>
          </p:nvPr>
        </p:nvSpPr>
        <p:spPr>
          <a:xfrm>
            <a:off x="576017" y="1795361"/>
            <a:ext cx="7071465" cy="4232283"/>
          </a:xfrm>
        </p:spPr>
        <p:txBody>
          <a:bodyPr vert="horz" lIns="91440" tIns="45720" rIns="91440" bIns="45720" rtlCol="0" anchor="t">
            <a:normAutofit fontScale="92500" lnSpcReduction="10000"/>
          </a:bodyPr>
          <a:lstStyle/>
          <a:p>
            <a:r>
              <a:rPr lang="en-CA" sz="2400" dirty="0"/>
              <a:t>PPE is used when other controls cannot be met</a:t>
            </a:r>
          </a:p>
          <a:p>
            <a:r>
              <a:rPr lang="en-CA" sz="2400" dirty="0"/>
              <a:t>Wear a mask (bring your own or use supplied Acadia masks)</a:t>
            </a:r>
          </a:p>
          <a:p>
            <a:r>
              <a:rPr lang="en-CA" sz="2400" dirty="0"/>
              <a:t>Launder non-medical cloth masks appropriately after each use </a:t>
            </a:r>
          </a:p>
          <a:p>
            <a:r>
              <a:rPr lang="en-CA" sz="2400" dirty="0">
                <a:cs typeface="Arial"/>
              </a:rPr>
              <a:t>Face shields, gloves, gowns, and 3-ply disposable face masks will be supplied to those individuals that may encounter someone with potential symptoms while in the course of their duties (e.g., quarantine/ self-isolation/ isolation periods)</a:t>
            </a:r>
          </a:p>
        </p:txBody>
      </p:sp>
      <p:pic>
        <p:nvPicPr>
          <p:cNvPr id="10246" name="Picture 6" descr="Corona, corona virus, coronavirus, covid-19, doctor, flu, mask ...">
            <a:extLst>
              <a:ext uri="{FF2B5EF4-FFF2-40B4-BE49-F238E27FC236}">
                <a16:creationId xmlns:a16="http://schemas.microsoft.com/office/drawing/2014/main" id="{37F82A75-E8D7-4953-8A2B-8E1F79F9C8B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01367" y="1720410"/>
            <a:ext cx="4179619" cy="4179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865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B97D8-6ADC-4DC7-B102-E87C4C3454A5}"/>
              </a:ext>
            </a:extLst>
          </p:cNvPr>
          <p:cNvSpPr>
            <a:spLocks noGrp="1"/>
          </p:cNvSpPr>
          <p:nvPr>
            <p:ph type="title"/>
          </p:nvPr>
        </p:nvSpPr>
        <p:spPr/>
        <p:txBody>
          <a:bodyPr/>
          <a:lstStyle/>
          <a:p>
            <a:r>
              <a:rPr lang="en-CA" dirty="0"/>
              <a:t>What Can YOU Do to prevent infection?</a:t>
            </a:r>
          </a:p>
        </p:txBody>
      </p:sp>
      <p:sp>
        <p:nvSpPr>
          <p:cNvPr id="3" name="Content Placeholder 2">
            <a:extLst>
              <a:ext uri="{FF2B5EF4-FFF2-40B4-BE49-F238E27FC236}">
                <a16:creationId xmlns:a16="http://schemas.microsoft.com/office/drawing/2014/main" id="{1C059716-FD67-4E6F-B070-9405B564EEB3}"/>
              </a:ext>
            </a:extLst>
          </p:cNvPr>
          <p:cNvSpPr>
            <a:spLocks noGrp="1"/>
          </p:cNvSpPr>
          <p:nvPr>
            <p:ph idx="1"/>
          </p:nvPr>
        </p:nvSpPr>
        <p:spPr>
          <a:xfrm>
            <a:off x="1370801" y="4431319"/>
            <a:ext cx="2460536" cy="1923761"/>
          </a:xfrm>
        </p:spPr>
        <p:txBody>
          <a:bodyPr>
            <a:normAutofit/>
          </a:bodyPr>
          <a:lstStyle/>
          <a:p>
            <a:pPr marL="0" indent="0">
              <a:buNone/>
            </a:pPr>
            <a:r>
              <a:rPr lang="en-CA" dirty="0"/>
              <a:t>Stay informed and follow Canadian Public Health directives</a:t>
            </a:r>
            <a:endParaRPr lang="en-US" kern="1200" dirty="0">
              <a:solidFill>
                <a:schemeClr val="tx1"/>
              </a:solidFill>
              <a:effectLst>
                <a:outerShdw blurRad="50800" dist="38100" dir="2700000" algn="tl" rotWithShape="0">
                  <a:srgbClr val="000000">
                    <a:alpha val="48000"/>
                  </a:srgbClr>
                </a:outerShdw>
              </a:effectLst>
              <a:latin typeface="+mn-lt"/>
              <a:ea typeface="+mn-ea"/>
              <a:cs typeface="+mn-cs"/>
            </a:endParaRPr>
          </a:p>
        </p:txBody>
      </p:sp>
      <p:pic>
        <p:nvPicPr>
          <p:cNvPr id="7" name="Picture 6">
            <a:extLst>
              <a:ext uri="{FF2B5EF4-FFF2-40B4-BE49-F238E27FC236}">
                <a16:creationId xmlns:a16="http://schemas.microsoft.com/office/drawing/2014/main" id="{9EBBE8C7-518E-4C6D-92F3-1EC94804C0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431"/>
          <a:stretch/>
        </p:blipFill>
        <p:spPr>
          <a:xfrm>
            <a:off x="1295962" y="1854959"/>
            <a:ext cx="2663088" cy="2539784"/>
          </a:xfrm>
          <a:prstGeom prst="rect">
            <a:avLst/>
          </a:prstGeom>
        </p:spPr>
      </p:pic>
      <p:pic>
        <p:nvPicPr>
          <p:cNvPr id="9" name="Picture 8">
            <a:extLst>
              <a:ext uri="{FF2B5EF4-FFF2-40B4-BE49-F238E27FC236}">
                <a16:creationId xmlns:a16="http://schemas.microsoft.com/office/drawing/2014/main" id="{B6E984EC-38F7-42E8-84EF-1187215CBA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11364" y="1818084"/>
            <a:ext cx="2576659" cy="2576659"/>
          </a:xfrm>
          <a:prstGeom prst="rect">
            <a:avLst/>
          </a:prstGeom>
        </p:spPr>
      </p:pic>
      <p:pic>
        <p:nvPicPr>
          <p:cNvPr id="11" name="Picture 10">
            <a:extLst>
              <a:ext uri="{FF2B5EF4-FFF2-40B4-BE49-F238E27FC236}">
                <a16:creationId xmlns:a16="http://schemas.microsoft.com/office/drawing/2014/main" id="{44AE66D5-061D-4BE3-8DED-071DC9A926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16471" y="1854959"/>
            <a:ext cx="2537472" cy="2502910"/>
          </a:xfrm>
          <a:prstGeom prst="rect">
            <a:avLst/>
          </a:prstGeom>
        </p:spPr>
      </p:pic>
      <p:sp>
        <p:nvSpPr>
          <p:cNvPr id="13" name="TextBox 12">
            <a:extLst>
              <a:ext uri="{FF2B5EF4-FFF2-40B4-BE49-F238E27FC236}">
                <a16:creationId xmlns:a16="http://schemas.microsoft.com/office/drawing/2014/main" id="{9D233ABD-6A7C-4015-91CC-949A1410944B}"/>
              </a:ext>
            </a:extLst>
          </p:cNvPr>
          <p:cNvSpPr txBox="1"/>
          <p:nvPr/>
        </p:nvSpPr>
        <p:spPr>
          <a:xfrm>
            <a:off x="4716471" y="4450053"/>
            <a:ext cx="2537472" cy="1323439"/>
          </a:xfrm>
          <a:prstGeom prst="rect">
            <a:avLst/>
          </a:prstGeom>
          <a:noFill/>
        </p:spPr>
        <p:txBody>
          <a:bodyPr wrap="square">
            <a:spAutoFit/>
          </a:bodyPr>
          <a:lstStyle/>
          <a:p>
            <a:r>
              <a:rPr lang="en-CA" sz="2000" dirty="0"/>
              <a:t>Clean high touch areas in your living space routinely</a:t>
            </a:r>
            <a:endParaRPr lang="en-US" sz="2000" dirty="0"/>
          </a:p>
          <a:p>
            <a:r>
              <a:rPr lang="en-US" sz="2000" kern="1200" dirty="0">
                <a:solidFill>
                  <a:schemeClr val="tx1"/>
                </a:solidFill>
                <a:effectLst>
                  <a:outerShdw blurRad="50800" dist="38100" dir="2700000" algn="tl" rotWithShape="0">
                    <a:srgbClr val="000000">
                      <a:alpha val="48000"/>
                    </a:srgbClr>
                  </a:outerShdw>
                </a:effectLst>
                <a:latin typeface="+mn-lt"/>
                <a:ea typeface="+mn-ea"/>
                <a:cs typeface="+mn-cs"/>
              </a:rPr>
              <a:t> </a:t>
            </a:r>
            <a:endParaRPr lang="en-CA" sz="2000" dirty="0"/>
          </a:p>
        </p:txBody>
      </p:sp>
      <p:sp>
        <p:nvSpPr>
          <p:cNvPr id="15" name="TextBox 14">
            <a:extLst>
              <a:ext uri="{FF2B5EF4-FFF2-40B4-BE49-F238E27FC236}">
                <a16:creationId xmlns:a16="http://schemas.microsoft.com/office/drawing/2014/main" id="{F5FE20C0-B9E1-4E6E-8EB0-642B37D555CE}"/>
              </a:ext>
            </a:extLst>
          </p:cNvPr>
          <p:cNvSpPr txBox="1"/>
          <p:nvPr/>
        </p:nvSpPr>
        <p:spPr>
          <a:xfrm>
            <a:off x="8011364" y="4464820"/>
            <a:ext cx="2537473" cy="707886"/>
          </a:xfrm>
          <a:prstGeom prst="rect">
            <a:avLst/>
          </a:prstGeom>
          <a:noFill/>
        </p:spPr>
        <p:txBody>
          <a:bodyPr wrap="square">
            <a:spAutoFit/>
          </a:bodyPr>
          <a:lstStyle/>
          <a:p>
            <a:r>
              <a:rPr lang="en-CA" sz="2000" dirty="0"/>
              <a:t>Practice 2-metre </a:t>
            </a:r>
            <a:br>
              <a:rPr lang="en-CA" sz="2000" dirty="0"/>
            </a:br>
            <a:r>
              <a:rPr lang="en-CA" sz="2000" dirty="0"/>
              <a:t>(6-foot) distancing</a:t>
            </a:r>
          </a:p>
        </p:txBody>
      </p:sp>
    </p:spTree>
    <p:extLst>
      <p:ext uri="{BB962C8B-B14F-4D97-AF65-F5344CB8AC3E}">
        <p14:creationId xmlns:p14="http://schemas.microsoft.com/office/powerpoint/2010/main" val="1451534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F3A1-7C0A-40BA-B2F6-E97CBED57B21}"/>
              </a:ext>
            </a:extLst>
          </p:cNvPr>
          <p:cNvSpPr>
            <a:spLocks noGrp="1"/>
          </p:cNvSpPr>
          <p:nvPr>
            <p:ph type="title"/>
          </p:nvPr>
        </p:nvSpPr>
        <p:spPr/>
        <p:txBody>
          <a:bodyPr/>
          <a:lstStyle/>
          <a:p>
            <a:pPr algn="l"/>
            <a:r>
              <a:rPr lang="en-CA" dirty="0"/>
              <a:t>What else can YOU do?</a:t>
            </a:r>
          </a:p>
        </p:txBody>
      </p:sp>
      <p:sp>
        <p:nvSpPr>
          <p:cNvPr id="3" name="Content Placeholder 2">
            <a:extLst>
              <a:ext uri="{FF2B5EF4-FFF2-40B4-BE49-F238E27FC236}">
                <a16:creationId xmlns:a16="http://schemas.microsoft.com/office/drawing/2014/main" id="{B1EF03C8-202B-4695-8179-3C69313D7180}"/>
              </a:ext>
            </a:extLst>
          </p:cNvPr>
          <p:cNvSpPr>
            <a:spLocks noGrp="1"/>
          </p:cNvSpPr>
          <p:nvPr>
            <p:ph idx="1"/>
          </p:nvPr>
        </p:nvSpPr>
        <p:spPr>
          <a:xfrm>
            <a:off x="913795" y="1762972"/>
            <a:ext cx="10841430" cy="4076055"/>
          </a:xfrm>
        </p:spPr>
        <p:txBody>
          <a:bodyPr/>
          <a:lstStyle/>
          <a:p>
            <a:pPr marL="0" indent="0">
              <a:buNone/>
            </a:pPr>
            <a:r>
              <a:rPr lang="en-CA" dirty="0"/>
              <a:t>Practice good cough etiquette </a:t>
            </a:r>
          </a:p>
          <a:p>
            <a:r>
              <a:rPr lang="en-CA" dirty="0"/>
              <a:t>Use a tissue - Wash your hands</a:t>
            </a:r>
          </a:p>
          <a:p>
            <a:r>
              <a:rPr lang="en-CA" dirty="0"/>
              <a:t>Cough or sneeze into your elbow - Wash your hands</a:t>
            </a:r>
          </a:p>
          <a:p>
            <a:r>
              <a:rPr lang="en-CA" dirty="0"/>
              <a:t>Avoid touching your eyes, nose, and mouth - Wash your hands</a:t>
            </a:r>
          </a:p>
          <a:p>
            <a:pPr marL="0" indent="0">
              <a:buNone/>
            </a:pPr>
            <a:endParaRPr lang="en-CA" dirty="0"/>
          </a:p>
          <a:p>
            <a:pPr marL="0" indent="0">
              <a:buNone/>
            </a:pPr>
            <a:endParaRPr lang="en-CA" dirty="0"/>
          </a:p>
        </p:txBody>
      </p:sp>
      <p:pic>
        <p:nvPicPr>
          <p:cNvPr id="5" name="Picture 4">
            <a:extLst>
              <a:ext uri="{FF2B5EF4-FFF2-40B4-BE49-F238E27FC236}">
                <a16:creationId xmlns:a16="http://schemas.microsoft.com/office/drawing/2014/main" id="{6B49C412-0AAC-4576-B3BE-F392BA1F53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56325" y="4074015"/>
            <a:ext cx="5391419" cy="2109686"/>
          </a:xfrm>
          <a:prstGeom prst="rect">
            <a:avLst/>
          </a:prstGeom>
        </p:spPr>
      </p:pic>
      <p:pic>
        <p:nvPicPr>
          <p:cNvPr id="7" name="Picture 6">
            <a:extLst>
              <a:ext uri="{FF2B5EF4-FFF2-40B4-BE49-F238E27FC236}">
                <a16:creationId xmlns:a16="http://schemas.microsoft.com/office/drawing/2014/main" id="{9FD880F1-21E5-4521-B8AD-61456D8B25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31637" y="4074015"/>
            <a:ext cx="2059896" cy="2081579"/>
          </a:xfrm>
          <a:prstGeom prst="rect">
            <a:avLst/>
          </a:prstGeom>
        </p:spPr>
      </p:pic>
    </p:spTree>
    <p:extLst>
      <p:ext uri="{BB962C8B-B14F-4D97-AF65-F5344CB8AC3E}">
        <p14:creationId xmlns:p14="http://schemas.microsoft.com/office/powerpoint/2010/main" val="2202259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6CBFE-DD30-4A3F-9A19-AB7A50948D4B}"/>
              </a:ext>
            </a:extLst>
          </p:cNvPr>
          <p:cNvSpPr>
            <a:spLocks noGrp="1"/>
          </p:cNvSpPr>
          <p:nvPr>
            <p:ph type="title"/>
          </p:nvPr>
        </p:nvSpPr>
        <p:spPr>
          <a:xfrm>
            <a:off x="905933" y="490992"/>
            <a:ext cx="6048540" cy="1269950"/>
          </a:xfrm>
        </p:spPr>
        <p:txBody>
          <a:bodyPr/>
          <a:lstStyle/>
          <a:p>
            <a:pPr algn="l"/>
            <a:r>
              <a:rPr lang="en-CA" dirty="0"/>
              <a:t>IMPORTANCE OF A MASK</a:t>
            </a:r>
          </a:p>
        </p:txBody>
      </p:sp>
      <p:sp>
        <p:nvSpPr>
          <p:cNvPr id="3" name="Content Placeholder 2">
            <a:extLst>
              <a:ext uri="{FF2B5EF4-FFF2-40B4-BE49-F238E27FC236}">
                <a16:creationId xmlns:a16="http://schemas.microsoft.com/office/drawing/2014/main" id="{9E41ADE9-874F-463A-9633-10313F9DB384}"/>
              </a:ext>
            </a:extLst>
          </p:cNvPr>
          <p:cNvSpPr>
            <a:spLocks noGrp="1"/>
          </p:cNvSpPr>
          <p:nvPr>
            <p:ph idx="1"/>
          </p:nvPr>
        </p:nvSpPr>
        <p:spPr>
          <a:xfrm>
            <a:off x="905933" y="1818859"/>
            <a:ext cx="5961211" cy="4476701"/>
          </a:xfrm>
        </p:spPr>
        <p:txBody>
          <a:bodyPr>
            <a:normAutofit/>
          </a:bodyPr>
          <a:lstStyle/>
          <a:p>
            <a:pPr marL="0" indent="0">
              <a:buFont typeface="Wingdings" panose="05000000000000000000" pitchFamily="2" charset="2"/>
              <a:buNone/>
            </a:pPr>
            <a:r>
              <a:rPr lang="en-CA" b="1" dirty="0"/>
              <a:t>Wear a mask especially when you are unable to maintain social distancing of  2 metres (6 feet).</a:t>
            </a:r>
          </a:p>
          <a:p>
            <a:pPr marL="0" indent="0">
              <a:buFont typeface="Wingdings" panose="05000000000000000000" pitchFamily="2" charset="2"/>
              <a:buNone/>
            </a:pPr>
            <a:endParaRPr lang="en-CA" sz="400" b="1" dirty="0"/>
          </a:p>
          <a:p>
            <a:r>
              <a:rPr lang="en-CA" dirty="0"/>
              <a:t>Review and follow Acadia’s COVID-19 Mask Policy (see link below).</a:t>
            </a:r>
          </a:p>
          <a:p>
            <a:r>
              <a:rPr lang="en-US" b="0" i="0" dirty="0">
                <a:effectLst/>
                <a:latin typeface="Helvetica Neue"/>
              </a:rPr>
              <a:t>Anyone who needs an exemption from wearing a mask is asked to contact </a:t>
            </a:r>
            <a:r>
              <a:rPr lang="en-US" b="0" i="0" u="none" strike="noStrike" dirty="0">
                <a:effectLst/>
                <a:latin typeface="Helvetica Neue"/>
              </a:rPr>
              <a:t>Safety and Security</a:t>
            </a:r>
            <a:r>
              <a:rPr lang="en-US" b="0" i="0" dirty="0">
                <a:effectLst/>
                <a:latin typeface="Helvetica Neue"/>
              </a:rPr>
              <a:t> for assistance (see contact info below).</a:t>
            </a:r>
            <a:endParaRPr lang="en-CA" dirty="0"/>
          </a:p>
          <a:p>
            <a:pPr marL="0" indent="0">
              <a:buNone/>
            </a:pPr>
            <a:endParaRPr lang="en-CA" dirty="0"/>
          </a:p>
          <a:p>
            <a:pPr marL="0" indent="0">
              <a:buNone/>
            </a:pPr>
            <a:endParaRPr lang="en-CA" dirty="0"/>
          </a:p>
        </p:txBody>
      </p:sp>
      <p:pic>
        <p:nvPicPr>
          <p:cNvPr id="4" name="Picture 3" descr="masks.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67144" y="772419"/>
            <a:ext cx="4872283" cy="5594589"/>
          </a:xfrm>
          <a:prstGeom prst="rect">
            <a:avLst/>
          </a:prstGeom>
        </p:spPr>
      </p:pic>
    </p:spTree>
    <p:extLst>
      <p:ext uri="{BB962C8B-B14F-4D97-AF65-F5344CB8AC3E}">
        <p14:creationId xmlns:p14="http://schemas.microsoft.com/office/powerpoint/2010/main" val="2975482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FE60A-395E-40DE-A2C4-5CA1F0910D20}"/>
              </a:ext>
            </a:extLst>
          </p:cNvPr>
          <p:cNvSpPr>
            <a:spLocks noGrp="1"/>
          </p:cNvSpPr>
          <p:nvPr>
            <p:ph type="title"/>
          </p:nvPr>
        </p:nvSpPr>
        <p:spPr/>
        <p:txBody>
          <a:bodyPr/>
          <a:lstStyle/>
          <a:p>
            <a:pPr algn="l"/>
            <a:r>
              <a:rPr lang="en-CA" dirty="0"/>
              <a:t>What else Can you Do?</a:t>
            </a:r>
          </a:p>
        </p:txBody>
      </p:sp>
      <p:sp>
        <p:nvSpPr>
          <p:cNvPr id="3" name="Content Placeholder 2">
            <a:extLst>
              <a:ext uri="{FF2B5EF4-FFF2-40B4-BE49-F238E27FC236}">
                <a16:creationId xmlns:a16="http://schemas.microsoft.com/office/drawing/2014/main" id="{51C89A3A-EB77-496F-8400-40B8C1AA68F4}"/>
              </a:ext>
            </a:extLst>
          </p:cNvPr>
          <p:cNvSpPr>
            <a:spLocks noGrp="1"/>
          </p:cNvSpPr>
          <p:nvPr>
            <p:ph idx="1"/>
          </p:nvPr>
        </p:nvSpPr>
        <p:spPr>
          <a:xfrm>
            <a:off x="913795" y="2123267"/>
            <a:ext cx="6308416" cy="3859079"/>
          </a:xfrm>
        </p:spPr>
        <p:txBody>
          <a:bodyPr/>
          <a:lstStyle/>
          <a:p>
            <a:pPr marL="0" indent="0">
              <a:buFont typeface="Wingdings" panose="05000000000000000000" pitchFamily="2" charset="2"/>
              <a:buNone/>
            </a:pPr>
            <a:r>
              <a:rPr lang="en-CA" dirty="0"/>
              <a:t>Stay healthy to maintain a good immune system</a:t>
            </a:r>
          </a:p>
          <a:p>
            <a:r>
              <a:rPr lang="en-CA" dirty="0"/>
              <a:t>Exercise routinely</a:t>
            </a:r>
          </a:p>
          <a:p>
            <a:r>
              <a:rPr lang="en-CA" dirty="0"/>
              <a:t>Maintain good nutritional habits</a:t>
            </a:r>
          </a:p>
          <a:p>
            <a:r>
              <a:rPr lang="en-CA" dirty="0"/>
              <a:t>Get adequate and routine sleep</a:t>
            </a:r>
          </a:p>
        </p:txBody>
      </p:sp>
      <p:pic>
        <p:nvPicPr>
          <p:cNvPr id="5" name="Picture 4" descr="A close up of a logo&#10;&#10;Description automatically generated">
            <a:extLst>
              <a:ext uri="{FF2B5EF4-FFF2-40B4-BE49-F238E27FC236}">
                <a16:creationId xmlns:a16="http://schemas.microsoft.com/office/drawing/2014/main" id="{82054964-0588-472A-8A65-8E3619D1879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61176" y="1709928"/>
            <a:ext cx="5074913" cy="4829625"/>
          </a:xfrm>
          <a:prstGeom prst="rect">
            <a:avLst/>
          </a:prstGeom>
        </p:spPr>
      </p:pic>
    </p:spTree>
    <p:extLst>
      <p:ext uri="{BB962C8B-B14F-4D97-AF65-F5344CB8AC3E}">
        <p14:creationId xmlns:p14="http://schemas.microsoft.com/office/powerpoint/2010/main" val="293012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F31E3-3EA5-47F3-924B-8197FA630C47}"/>
              </a:ext>
            </a:extLst>
          </p:cNvPr>
          <p:cNvSpPr>
            <a:spLocks noGrp="1"/>
          </p:cNvSpPr>
          <p:nvPr>
            <p:ph type="title"/>
          </p:nvPr>
        </p:nvSpPr>
        <p:spPr/>
        <p:txBody>
          <a:bodyPr/>
          <a:lstStyle/>
          <a:p>
            <a:pPr algn="l"/>
            <a:r>
              <a:rPr lang="en-CA" dirty="0"/>
              <a:t>Most Importantly</a:t>
            </a:r>
          </a:p>
        </p:txBody>
      </p:sp>
      <p:sp>
        <p:nvSpPr>
          <p:cNvPr id="3" name="Content Placeholder 2">
            <a:extLst>
              <a:ext uri="{FF2B5EF4-FFF2-40B4-BE49-F238E27FC236}">
                <a16:creationId xmlns:a16="http://schemas.microsoft.com/office/drawing/2014/main" id="{52B8AB3E-C645-47A7-8527-78AE0173D663}"/>
              </a:ext>
            </a:extLst>
          </p:cNvPr>
          <p:cNvSpPr>
            <a:spLocks noGrp="1"/>
          </p:cNvSpPr>
          <p:nvPr>
            <p:ph idx="1"/>
          </p:nvPr>
        </p:nvSpPr>
        <p:spPr>
          <a:xfrm>
            <a:off x="913796" y="1688122"/>
            <a:ext cx="5905458" cy="4170237"/>
          </a:xfrm>
        </p:spPr>
        <p:txBody>
          <a:bodyPr>
            <a:normAutofit/>
          </a:bodyPr>
          <a:lstStyle/>
          <a:p>
            <a:pPr marL="0" indent="0">
              <a:buFont typeface="Wingdings" panose="05000000000000000000" pitchFamily="2" charset="2"/>
              <a:buNone/>
            </a:pPr>
            <a:r>
              <a:rPr lang="en-CA" b="1" dirty="0"/>
              <a:t>Practice good hand hygiene.  </a:t>
            </a:r>
          </a:p>
          <a:p>
            <a:pPr marL="0" indent="0">
              <a:buFont typeface="Wingdings" panose="05000000000000000000" pitchFamily="2" charset="2"/>
              <a:buNone/>
            </a:pPr>
            <a:r>
              <a:rPr lang="en-CA" b="1" dirty="0"/>
              <a:t>Wash your hands…</a:t>
            </a:r>
          </a:p>
          <a:p>
            <a:pPr lvl="1"/>
            <a:r>
              <a:rPr lang="en-CA" sz="2000" dirty="0"/>
              <a:t>Before and after preparing food</a:t>
            </a:r>
          </a:p>
          <a:p>
            <a:pPr lvl="1"/>
            <a:r>
              <a:rPr lang="en-CA" sz="2000" dirty="0"/>
              <a:t>After touching pets	</a:t>
            </a:r>
          </a:p>
          <a:p>
            <a:pPr lvl="1"/>
            <a:r>
              <a:rPr lang="en-CA" sz="2000" dirty="0"/>
              <a:t>After handling waste or dirty laundry</a:t>
            </a:r>
          </a:p>
          <a:p>
            <a:pPr lvl="1"/>
            <a:r>
              <a:rPr lang="en-CA" sz="2000" dirty="0"/>
              <a:t>After going to the washroom</a:t>
            </a:r>
          </a:p>
          <a:p>
            <a:pPr lvl="1"/>
            <a:r>
              <a:rPr lang="en-CA" sz="2000" dirty="0"/>
              <a:t>When your hands look dirty</a:t>
            </a:r>
          </a:p>
          <a:p>
            <a:pPr lvl="1"/>
            <a:r>
              <a:rPr lang="en-CA" sz="2000" dirty="0"/>
              <a:t>After touching surfaces used by others	</a:t>
            </a:r>
          </a:p>
        </p:txBody>
      </p:sp>
      <p:pic>
        <p:nvPicPr>
          <p:cNvPr id="6" name="Picture 5">
            <a:extLst>
              <a:ext uri="{FF2B5EF4-FFF2-40B4-BE49-F238E27FC236}">
                <a16:creationId xmlns:a16="http://schemas.microsoft.com/office/drawing/2014/main" id="{2CCABD62-BAEE-4A72-9658-E841E444F8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78717" y="2326742"/>
            <a:ext cx="3191163" cy="2980928"/>
          </a:xfrm>
          <a:prstGeom prst="rect">
            <a:avLst/>
          </a:prstGeom>
        </p:spPr>
      </p:pic>
    </p:spTree>
    <p:extLst>
      <p:ext uri="{BB962C8B-B14F-4D97-AF65-F5344CB8AC3E}">
        <p14:creationId xmlns:p14="http://schemas.microsoft.com/office/powerpoint/2010/main" val="4050318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905F-5299-459E-A80F-CEFC2381801A}"/>
              </a:ext>
            </a:extLst>
          </p:cNvPr>
          <p:cNvSpPr>
            <a:spLocks noGrp="1"/>
          </p:cNvSpPr>
          <p:nvPr>
            <p:ph type="title"/>
          </p:nvPr>
        </p:nvSpPr>
        <p:spPr/>
        <p:txBody>
          <a:bodyPr/>
          <a:lstStyle/>
          <a:p>
            <a:pPr algn="l"/>
            <a:r>
              <a:rPr lang="en-US" dirty="0"/>
              <a:t>Campus Signage EXAMPLES:</a:t>
            </a:r>
            <a:br>
              <a:rPr lang="en-US" dirty="0"/>
            </a:br>
            <a:endParaRPr lang="en-US" dirty="0"/>
          </a:p>
        </p:txBody>
      </p:sp>
      <p:sp>
        <p:nvSpPr>
          <p:cNvPr id="3" name="Content Placeholder 2">
            <a:extLst>
              <a:ext uri="{FF2B5EF4-FFF2-40B4-BE49-F238E27FC236}">
                <a16:creationId xmlns:a16="http://schemas.microsoft.com/office/drawing/2014/main" id="{1C950AAE-8720-4F3D-A0A0-085C8E199EF8}"/>
              </a:ext>
            </a:extLst>
          </p:cNvPr>
          <p:cNvSpPr>
            <a:spLocks noGrp="1"/>
          </p:cNvSpPr>
          <p:nvPr>
            <p:ph idx="1"/>
          </p:nvPr>
        </p:nvSpPr>
        <p:spPr/>
        <p:txBody>
          <a:bodyPr/>
          <a:lstStyle/>
          <a:p>
            <a:endParaRPr lang="en-US" dirty="0"/>
          </a:p>
        </p:txBody>
      </p:sp>
      <p:sp>
        <p:nvSpPr>
          <p:cNvPr id="10" name="Rectangle 9">
            <a:extLst>
              <a:ext uri="{FF2B5EF4-FFF2-40B4-BE49-F238E27FC236}">
                <a16:creationId xmlns:a16="http://schemas.microsoft.com/office/drawing/2014/main" id="{9D348C7A-4129-4E0C-9B06-C6D306D00DBC}"/>
              </a:ext>
            </a:extLst>
          </p:cNvPr>
          <p:cNvSpPr/>
          <p:nvPr/>
        </p:nvSpPr>
        <p:spPr>
          <a:xfrm>
            <a:off x="532563" y="1514232"/>
            <a:ext cx="11123525" cy="492676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24870B4-BC72-49CB-ADC9-4434EC2AB6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4415" y="1568863"/>
            <a:ext cx="4674162" cy="2371062"/>
          </a:xfrm>
          <a:prstGeom prst="rect">
            <a:avLst/>
          </a:prstGeom>
        </p:spPr>
      </p:pic>
      <p:pic>
        <p:nvPicPr>
          <p:cNvPr id="12" name="Picture 11">
            <a:extLst>
              <a:ext uri="{FF2B5EF4-FFF2-40B4-BE49-F238E27FC236}">
                <a16:creationId xmlns:a16="http://schemas.microsoft.com/office/drawing/2014/main" id="{2F3C70FF-4FA7-4A7E-B132-0FA4EC5C0D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74624" y="1742246"/>
            <a:ext cx="4338477" cy="2197679"/>
          </a:xfrm>
          <a:prstGeom prst="rect">
            <a:avLst/>
          </a:prstGeom>
        </p:spPr>
      </p:pic>
      <p:pic>
        <p:nvPicPr>
          <p:cNvPr id="14" name="Picture 13">
            <a:extLst>
              <a:ext uri="{FF2B5EF4-FFF2-40B4-BE49-F238E27FC236}">
                <a16:creationId xmlns:a16="http://schemas.microsoft.com/office/drawing/2014/main" id="{4288E524-C427-4D0C-B313-D8BB758242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4624" y="4068260"/>
            <a:ext cx="4338477" cy="2262168"/>
          </a:xfrm>
          <a:prstGeom prst="rect">
            <a:avLst/>
          </a:prstGeom>
        </p:spPr>
      </p:pic>
      <p:pic>
        <p:nvPicPr>
          <p:cNvPr id="16" name="Picture 15">
            <a:extLst>
              <a:ext uri="{FF2B5EF4-FFF2-40B4-BE49-F238E27FC236}">
                <a16:creationId xmlns:a16="http://schemas.microsoft.com/office/drawing/2014/main" id="{08DBA9FC-AD08-48E9-9A5C-CE56E42B95C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0735" y="4057667"/>
            <a:ext cx="6073710" cy="2190733"/>
          </a:xfrm>
          <a:prstGeom prst="rect">
            <a:avLst/>
          </a:prstGeom>
        </p:spPr>
      </p:pic>
      <p:pic>
        <p:nvPicPr>
          <p:cNvPr id="18" name="Picture 17">
            <a:extLst>
              <a:ext uri="{FF2B5EF4-FFF2-40B4-BE49-F238E27FC236}">
                <a16:creationId xmlns:a16="http://schemas.microsoft.com/office/drawing/2014/main" id="{B4AE0ACA-B7EF-4344-BB20-2C0836765FA8}"/>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868382" y="4112298"/>
            <a:ext cx="2721754" cy="2119035"/>
          </a:xfrm>
          <a:prstGeom prst="rect">
            <a:avLst/>
          </a:prstGeom>
        </p:spPr>
      </p:pic>
      <p:sp>
        <p:nvSpPr>
          <p:cNvPr id="19" name="Title 1">
            <a:extLst>
              <a:ext uri="{FF2B5EF4-FFF2-40B4-BE49-F238E27FC236}">
                <a16:creationId xmlns:a16="http://schemas.microsoft.com/office/drawing/2014/main" id="{1A175616-A3E9-4549-A0B5-40D6D35A3D1E}"/>
              </a:ext>
            </a:extLst>
          </p:cNvPr>
          <p:cNvSpPr txBox="1">
            <a:spLocks/>
          </p:cNvSpPr>
          <p:nvPr/>
        </p:nvSpPr>
        <p:spPr>
          <a:xfrm>
            <a:off x="429306" y="187911"/>
            <a:ext cx="10353761" cy="1326321"/>
          </a:xfrm>
          <a:prstGeom prst="rect">
            <a:avLst/>
          </a:prstGeom>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3400" b="1" i="0" kern="1200" cap="all">
                <a:solidFill>
                  <a:schemeClr val="tx1"/>
                </a:solidFill>
                <a:effectLst/>
                <a:latin typeface="+mj-lt"/>
                <a:ea typeface="+mj-ea"/>
                <a:cs typeface="+mj-cs"/>
              </a:defRPr>
            </a:lvl1pPr>
          </a:lstStyle>
          <a:p>
            <a:pPr algn="l"/>
            <a:endParaRPr lang="en-CA" dirty="0">
              <a:solidFill>
                <a:srgbClr val="C00000"/>
              </a:solidFill>
            </a:endParaRPr>
          </a:p>
        </p:txBody>
      </p:sp>
    </p:spTree>
    <p:extLst>
      <p:ext uri="{BB962C8B-B14F-4D97-AF65-F5344CB8AC3E}">
        <p14:creationId xmlns:p14="http://schemas.microsoft.com/office/powerpoint/2010/main" val="339993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03A3-9972-41FD-85AA-97B4A27DCE3D}"/>
              </a:ext>
            </a:extLst>
          </p:cNvPr>
          <p:cNvSpPr>
            <a:spLocks noGrp="1"/>
          </p:cNvSpPr>
          <p:nvPr>
            <p:ph type="title"/>
          </p:nvPr>
        </p:nvSpPr>
        <p:spPr/>
        <p:txBody>
          <a:bodyPr/>
          <a:lstStyle/>
          <a:p>
            <a:r>
              <a:rPr lang="en-CA" dirty="0"/>
              <a:t>Contact tracing on campus</a:t>
            </a:r>
          </a:p>
        </p:txBody>
      </p:sp>
      <p:sp>
        <p:nvSpPr>
          <p:cNvPr id="3" name="Content Placeholder 2">
            <a:extLst>
              <a:ext uri="{FF2B5EF4-FFF2-40B4-BE49-F238E27FC236}">
                <a16:creationId xmlns:a16="http://schemas.microsoft.com/office/drawing/2014/main" id="{881CE621-D9D4-4D1A-AE27-2462C325FCE1}"/>
              </a:ext>
            </a:extLst>
          </p:cNvPr>
          <p:cNvSpPr>
            <a:spLocks noGrp="1"/>
          </p:cNvSpPr>
          <p:nvPr>
            <p:ph idx="1"/>
          </p:nvPr>
        </p:nvSpPr>
        <p:spPr>
          <a:xfrm>
            <a:off x="702779" y="2588433"/>
            <a:ext cx="5824629" cy="3305930"/>
          </a:xfrm>
        </p:spPr>
        <p:txBody>
          <a:bodyPr>
            <a:normAutofit/>
          </a:bodyPr>
          <a:lstStyle/>
          <a:p>
            <a:r>
              <a:rPr lang="en-CA" sz="2400" dirty="0"/>
              <a:t>CCTV</a:t>
            </a:r>
          </a:p>
          <a:p>
            <a:r>
              <a:rPr lang="en-US" sz="2400" dirty="0">
                <a:effectLst/>
                <a:ea typeface="Times New Roman" panose="02020603050405020304" pitchFamily="18" charset="0"/>
              </a:rPr>
              <a:t>RFID scanners at building entrances, </a:t>
            </a:r>
          </a:p>
          <a:p>
            <a:r>
              <a:rPr lang="en-US" sz="2400" dirty="0">
                <a:ea typeface="Times New Roman" panose="02020603050405020304" pitchFamily="18" charset="0"/>
              </a:rPr>
              <a:t>C</a:t>
            </a:r>
            <a:r>
              <a:rPr lang="en-US" sz="2400" dirty="0">
                <a:effectLst/>
                <a:ea typeface="Times New Roman" panose="02020603050405020304" pitchFamily="18" charset="0"/>
              </a:rPr>
              <a:t>lass attendance records, </a:t>
            </a:r>
          </a:p>
          <a:p>
            <a:r>
              <a:rPr lang="en-US" sz="2400" dirty="0">
                <a:effectLst/>
                <a:ea typeface="Times New Roman" panose="02020603050405020304" pitchFamily="18" charset="0"/>
              </a:rPr>
              <a:t>Acadia Wi-Fi, and </a:t>
            </a:r>
          </a:p>
          <a:p>
            <a:r>
              <a:rPr lang="en-US" sz="2400" dirty="0">
                <a:effectLst/>
                <a:ea typeface="Times New Roman" panose="02020603050405020304" pitchFamily="18" charset="0"/>
              </a:rPr>
              <a:t>Electronic Access Controls. </a:t>
            </a:r>
            <a:endParaRPr lang="en-CA" sz="2400" dirty="0"/>
          </a:p>
        </p:txBody>
      </p:sp>
      <p:pic>
        <p:nvPicPr>
          <p:cNvPr id="5" name="Picture 4">
            <a:extLst>
              <a:ext uri="{FF2B5EF4-FFF2-40B4-BE49-F238E27FC236}">
                <a16:creationId xmlns:a16="http://schemas.microsoft.com/office/drawing/2014/main" id="{60DC4088-AC65-4774-812B-4073BA4B3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329735" y="2310045"/>
            <a:ext cx="4512537" cy="3384403"/>
          </a:xfrm>
          <a:prstGeom prst="rect">
            <a:avLst/>
          </a:prstGeom>
        </p:spPr>
      </p:pic>
    </p:spTree>
    <p:extLst>
      <p:ext uri="{BB962C8B-B14F-4D97-AF65-F5344CB8AC3E}">
        <p14:creationId xmlns:p14="http://schemas.microsoft.com/office/powerpoint/2010/main" val="3891733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33E33-836C-42DA-96D7-CBFDA56C4B3A}"/>
              </a:ext>
            </a:extLst>
          </p:cNvPr>
          <p:cNvSpPr>
            <a:spLocks noGrp="1"/>
          </p:cNvSpPr>
          <p:nvPr>
            <p:ph type="title"/>
          </p:nvPr>
        </p:nvSpPr>
        <p:spPr/>
        <p:txBody>
          <a:bodyPr/>
          <a:lstStyle/>
          <a:p>
            <a:pPr algn="l"/>
            <a:r>
              <a:rPr lang="en-CA" dirty="0"/>
              <a:t>COVID-19 APP</a:t>
            </a:r>
          </a:p>
        </p:txBody>
      </p:sp>
      <p:sp>
        <p:nvSpPr>
          <p:cNvPr id="7" name="TextBox 6">
            <a:extLst>
              <a:ext uri="{FF2B5EF4-FFF2-40B4-BE49-F238E27FC236}">
                <a16:creationId xmlns:a16="http://schemas.microsoft.com/office/drawing/2014/main" id="{56A57DE8-D6B1-4C20-B3A4-D73E8668114D}"/>
              </a:ext>
            </a:extLst>
          </p:cNvPr>
          <p:cNvSpPr txBox="1"/>
          <p:nvPr/>
        </p:nvSpPr>
        <p:spPr>
          <a:xfrm>
            <a:off x="815290" y="5743667"/>
            <a:ext cx="6098344" cy="369332"/>
          </a:xfrm>
          <a:prstGeom prst="rect">
            <a:avLst/>
          </a:prstGeom>
          <a:noFill/>
        </p:spPr>
        <p:txBody>
          <a:bodyPr wrap="square">
            <a:spAutoFit/>
          </a:bodyPr>
          <a:lstStyle/>
          <a:p>
            <a:r>
              <a:rPr lang="en-CA" dirty="0">
                <a:hlinkClick r:id="rId2"/>
              </a:rPr>
              <a:t>https://novascotia.ca/coronavirus/covid-alert-app</a:t>
            </a:r>
            <a:r>
              <a:rPr lang="en-CA" dirty="0"/>
              <a:t>/</a:t>
            </a:r>
          </a:p>
        </p:txBody>
      </p:sp>
      <p:pic>
        <p:nvPicPr>
          <p:cNvPr id="9" name="Picture 8" descr="A close up of a sign&#10;&#10;Description automatically generated">
            <a:extLst>
              <a:ext uri="{FF2B5EF4-FFF2-40B4-BE49-F238E27FC236}">
                <a16:creationId xmlns:a16="http://schemas.microsoft.com/office/drawing/2014/main" id="{BE45C761-6BCD-4831-AB6C-5F9298453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6559" y="1152031"/>
            <a:ext cx="4238625" cy="4238625"/>
          </a:xfrm>
          <a:prstGeom prst="rect">
            <a:avLst/>
          </a:prstGeom>
        </p:spPr>
      </p:pic>
      <p:sp>
        <p:nvSpPr>
          <p:cNvPr id="11" name="Content Placeholder 10">
            <a:extLst>
              <a:ext uri="{FF2B5EF4-FFF2-40B4-BE49-F238E27FC236}">
                <a16:creationId xmlns:a16="http://schemas.microsoft.com/office/drawing/2014/main" id="{B08608F7-CD66-4D2E-AEDD-C9A0224C3A9F}"/>
              </a:ext>
            </a:extLst>
          </p:cNvPr>
          <p:cNvSpPr>
            <a:spLocks noGrp="1"/>
          </p:cNvSpPr>
          <p:nvPr>
            <p:ph idx="1"/>
          </p:nvPr>
        </p:nvSpPr>
        <p:spPr>
          <a:xfrm>
            <a:off x="919104" y="2195164"/>
            <a:ext cx="5890716" cy="2152357"/>
          </a:xfrm>
        </p:spPr>
        <p:txBody>
          <a:bodyPr/>
          <a:lstStyle/>
          <a:p>
            <a:r>
              <a:rPr lang="en-CA" dirty="0"/>
              <a:t>Ensure to be notified of any COVID-19 exposure immediately</a:t>
            </a:r>
          </a:p>
          <a:p>
            <a:endParaRPr lang="en-CA" dirty="0"/>
          </a:p>
          <a:p>
            <a:r>
              <a:rPr lang="en-CA" dirty="0"/>
              <a:t>Download the COVID APP today</a:t>
            </a:r>
          </a:p>
        </p:txBody>
      </p:sp>
    </p:spTree>
    <p:extLst>
      <p:ext uri="{BB962C8B-B14F-4D97-AF65-F5344CB8AC3E}">
        <p14:creationId xmlns:p14="http://schemas.microsoft.com/office/powerpoint/2010/main" val="316849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C05F-D8CE-4351-A2E4-96362083851E}"/>
              </a:ext>
            </a:extLst>
          </p:cNvPr>
          <p:cNvSpPr>
            <a:spLocks noGrp="1"/>
          </p:cNvSpPr>
          <p:nvPr>
            <p:ph type="title"/>
          </p:nvPr>
        </p:nvSpPr>
        <p:spPr/>
        <p:txBody>
          <a:bodyPr/>
          <a:lstStyle/>
          <a:p>
            <a:pPr algn="l"/>
            <a:r>
              <a:rPr lang="en-US" dirty="0"/>
              <a:t>HOW DOES THE VIRUS GET INTO YOUR BODY?</a:t>
            </a:r>
          </a:p>
        </p:txBody>
      </p:sp>
      <p:pic>
        <p:nvPicPr>
          <p:cNvPr id="5" name="Content Placeholder 4" descr="Eye">
            <a:extLst>
              <a:ext uri="{FF2B5EF4-FFF2-40B4-BE49-F238E27FC236}">
                <a16:creationId xmlns:a16="http://schemas.microsoft.com/office/drawing/2014/main" id="{55E15AC3-D648-4CB9-A443-7D33C8E032F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6879" y="2936127"/>
            <a:ext cx="2823153" cy="2823153"/>
          </a:xfrm>
        </p:spPr>
      </p:pic>
      <p:pic>
        <p:nvPicPr>
          <p:cNvPr id="7" name="Graphic 6" descr="Nose">
            <a:extLst>
              <a:ext uri="{FF2B5EF4-FFF2-40B4-BE49-F238E27FC236}">
                <a16:creationId xmlns:a16="http://schemas.microsoft.com/office/drawing/2014/main" id="{F0826FD4-F51D-4381-A3D9-466B4CFDF1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76937" y="2834932"/>
            <a:ext cx="2823152" cy="2823152"/>
          </a:xfrm>
          <a:prstGeom prst="rect">
            <a:avLst/>
          </a:prstGeom>
        </p:spPr>
      </p:pic>
      <p:pic>
        <p:nvPicPr>
          <p:cNvPr id="9" name="Graphic 8" descr="Lips">
            <a:extLst>
              <a:ext uri="{FF2B5EF4-FFF2-40B4-BE49-F238E27FC236}">
                <a16:creationId xmlns:a16="http://schemas.microsoft.com/office/drawing/2014/main" id="{D84202C0-795B-4CAD-8D7E-BAEE079DEB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16990" y="2752075"/>
            <a:ext cx="2823153" cy="2823153"/>
          </a:xfrm>
          <a:prstGeom prst="rect">
            <a:avLst/>
          </a:prstGeom>
        </p:spPr>
      </p:pic>
      <p:sp>
        <p:nvSpPr>
          <p:cNvPr id="11" name="TextBox 10">
            <a:extLst>
              <a:ext uri="{FF2B5EF4-FFF2-40B4-BE49-F238E27FC236}">
                <a16:creationId xmlns:a16="http://schemas.microsoft.com/office/drawing/2014/main" id="{F787869F-D451-4389-B231-4382DE0CEEE4}"/>
              </a:ext>
            </a:extLst>
          </p:cNvPr>
          <p:cNvSpPr txBox="1"/>
          <p:nvPr/>
        </p:nvSpPr>
        <p:spPr>
          <a:xfrm>
            <a:off x="1836763" y="5186132"/>
            <a:ext cx="1223387"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EYES</a:t>
            </a:r>
          </a:p>
        </p:txBody>
      </p:sp>
      <p:sp>
        <p:nvSpPr>
          <p:cNvPr id="13" name="TextBox 12">
            <a:extLst>
              <a:ext uri="{FF2B5EF4-FFF2-40B4-BE49-F238E27FC236}">
                <a16:creationId xmlns:a16="http://schemas.microsoft.com/office/drawing/2014/main" id="{06205A6F-7974-4881-AFDD-EA0A1F371A6E}"/>
              </a:ext>
            </a:extLst>
          </p:cNvPr>
          <p:cNvSpPr txBox="1"/>
          <p:nvPr/>
        </p:nvSpPr>
        <p:spPr>
          <a:xfrm>
            <a:off x="5276819" y="5575228"/>
            <a:ext cx="1223387"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NOSE</a:t>
            </a:r>
          </a:p>
        </p:txBody>
      </p:sp>
      <p:sp>
        <p:nvSpPr>
          <p:cNvPr id="15" name="TextBox 14">
            <a:extLst>
              <a:ext uri="{FF2B5EF4-FFF2-40B4-BE49-F238E27FC236}">
                <a16:creationId xmlns:a16="http://schemas.microsoft.com/office/drawing/2014/main" id="{991F8BE1-AA5B-4A37-AA8F-E01E83481300}"/>
              </a:ext>
            </a:extLst>
          </p:cNvPr>
          <p:cNvSpPr txBox="1"/>
          <p:nvPr/>
        </p:nvSpPr>
        <p:spPr>
          <a:xfrm>
            <a:off x="8716874" y="4934706"/>
            <a:ext cx="1223387"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MOUTH</a:t>
            </a:r>
          </a:p>
        </p:txBody>
      </p:sp>
      <p:pic>
        <p:nvPicPr>
          <p:cNvPr id="3" name="Picture 2">
            <a:extLst>
              <a:ext uri="{FF2B5EF4-FFF2-40B4-BE49-F238E27FC236}">
                <a16:creationId xmlns:a16="http://schemas.microsoft.com/office/drawing/2014/main" id="{9433D858-6614-49DF-BC1B-90C90D242390}"/>
              </a:ext>
            </a:extLst>
          </p:cNvPr>
          <p:cNvPicPr>
            <a:picLocks noChangeAspect="1"/>
          </p:cNvPicPr>
          <p:nvPr/>
        </p:nvPicPr>
        <p:blipFill>
          <a:blip r:embed="rId8"/>
          <a:stretch>
            <a:fillRect/>
          </a:stretch>
        </p:blipFill>
        <p:spPr>
          <a:xfrm>
            <a:off x="8539656" y="3819637"/>
            <a:ext cx="788910" cy="444002"/>
          </a:xfrm>
          <a:prstGeom prst="rect">
            <a:avLst/>
          </a:prstGeom>
        </p:spPr>
      </p:pic>
      <p:pic>
        <p:nvPicPr>
          <p:cNvPr id="4" name="Picture 3">
            <a:extLst>
              <a:ext uri="{FF2B5EF4-FFF2-40B4-BE49-F238E27FC236}">
                <a16:creationId xmlns:a16="http://schemas.microsoft.com/office/drawing/2014/main" id="{428F857B-EB93-442B-97ED-F972D6E9544A}"/>
              </a:ext>
            </a:extLst>
          </p:cNvPr>
          <p:cNvPicPr>
            <a:picLocks noChangeAspect="1"/>
          </p:cNvPicPr>
          <p:nvPr/>
        </p:nvPicPr>
        <p:blipFill>
          <a:blip r:embed="rId8"/>
          <a:stretch>
            <a:fillRect/>
          </a:stretch>
        </p:blipFill>
        <p:spPr>
          <a:xfrm>
            <a:off x="5956457" y="4856654"/>
            <a:ext cx="585422" cy="329478"/>
          </a:xfrm>
          <a:prstGeom prst="rect">
            <a:avLst/>
          </a:prstGeom>
        </p:spPr>
      </p:pic>
      <p:pic>
        <p:nvPicPr>
          <p:cNvPr id="6" name="Picture 5">
            <a:extLst>
              <a:ext uri="{FF2B5EF4-FFF2-40B4-BE49-F238E27FC236}">
                <a16:creationId xmlns:a16="http://schemas.microsoft.com/office/drawing/2014/main" id="{EDEF6DA8-B618-4EDB-BE7D-65D02138B43F}"/>
              </a:ext>
            </a:extLst>
          </p:cNvPr>
          <p:cNvPicPr>
            <a:picLocks noChangeAspect="1"/>
          </p:cNvPicPr>
          <p:nvPr/>
        </p:nvPicPr>
        <p:blipFill>
          <a:blip r:embed="rId8"/>
          <a:stretch>
            <a:fillRect/>
          </a:stretch>
        </p:blipFill>
        <p:spPr>
          <a:xfrm>
            <a:off x="2660208" y="4122614"/>
            <a:ext cx="799883" cy="450178"/>
          </a:xfrm>
          <a:prstGeom prst="rect">
            <a:avLst/>
          </a:prstGeom>
        </p:spPr>
      </p:pic>
      <p:pic>
        <p:nvPicPr>
          <p:cNvPr id="8" name="Picture 7">
            <a:extLst>
              <a:ext uri="{FF2B5EF4-FFF2-40B4-BE49-F238E27FC236}">
                <a16:creationId xmlns:a16="http://schemas.microsoft.com/office/drawing/2014/main" id="{083B3B21-7E9E-44FC-94F6-599D78FD05DB}"/>
              </a:ext>
            </a:extLst>
          </p:cNvPr>
          <p:cNvPicPr>
            <a:picLocks noChangeAspect="1"/>
          </p:cNvPicPr>
          <p:nvPr/>
        </p:nvPicPr>
        <p:blipFill>
          <a:blip r:embed="rId8"/>
          <a:stretch>
            <a:fillRect/>
          </a:stretch>
        </p:blipFill>
        <p:spPr>
          <a:xfrm flipH="1">
            <a:off x="425988" y="2936127"/>
            <a:ext cx="1410775" cy="793990"/>
          </a:xfrm>
          <a:prstGeom prst="rect">
            <a:avLst/>
          </a:prstGeom>
        </p:spPr>
      </p:pic>
      <p:pic>
        <p:nvPicPr>
          <p:cNvPr id="18" name="Picture 17">
            <a:extLst>
              <a:ext uri="{FF2B5EF4-FFF2-40B4-BE49-F238E27FC236}">
                <a16:creationId xmlns:a16="http://schemas.microsoft.com/office/drawing/2014/main" id="{89449B9C-EB48-4B09-A281-B9D3B56B89DF}"/>
              </a:ext>
            </a:extLst>
          </p:cNvPr>
          <p:cNvPicPr>
            <a:picLocks noChangeAspect="1"/>
          </p:cNvPicPr>
          <p:nvPr/>
        </p:nvPicPr>
        <p:blipFill>
          <a:blip r:embed="rId8"/>
          <a:stretch>
            <a:fillRect/>
          </a:stretch>
        </p:blipFill>
        <p:spPr>
          <a:xfrm>
            <a:off x="8143697" y="1868511"/>
            <a:ext cx="2016735" cy="1135027"/>
          </a:xfrm>
          <a:prstGeom prst="rect">
            <a:avLst/>
          </a:prstGeom>
        </p:spPr>
      </p:pic>
    </p:spTree>
    <p:extLst>
      <p:ext uri="{BB962C8B-B14F-4D97-AF65-F5344CB8AC3E}">
        <p14:creationId xmlns:p14="http://schemas.microsoft.com/office/powerpoint/2010/main" val="746530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60652-85CC-4CFD-BC0A-C51FBCE37EA8}"/>
              </a:ext>
            </a:extLst>
          </p:cNvPr>
          <p:cNvSpPr>
            <a:spLocks noGrp="1"/>
          </p:cNvSpPr>
          <p:nvPr>
            <p:ph type="title"/>
          </p:nvPr>
        </p:nvSpPr>
        <p:spPr/>
        <p:txBody>
          <a:bodyPr/>
          <a:lstStyle/>
          <a:p>
            <a:pPr algn="l"/>
            <a:r>
              <a:rPr lang="en-CA" dirty="0"/>
              <a:t>PERSONAL Safety During COVID-19</a:t>
            </a:r>
          </a:p>
        </p:txBody>
      </p:sp>
      <p:sp>
        <p:nvSpPr>
          <p:cNvPr id="3" name="Content Placeholder 2">
            <a:extLst>
              <a:ext uri="{FF2B5EF4-FFF2-40B4-BE49-F238E27FC236}">
                <a16:creationId xmlns:a16="http://schemas.microsoft.com/office/drawing/2014/main" id="{16A7AC53-7C62-4B20-8891-DA5473F73B65}"/>
              </a:ext>
            </a:extLst>
          </p:cNvPr>
          <p:cNvSpPr>
            <a:spLocks noGrp="1"/>
          </p:cNvSpPr>
          <p:nvPr>
            <p:ph idx="1"/>
          </p:nvPr>
        </p:nvSpPr>
        <p:spPr>
          <a:xfrm>
            <a:off x="3154680" y="1803456"/>
            <a:ext cx="8240892" cy="4066992"/>
          </a:xfrm>
        </p:spPr>
        <p:txBody>
          <a:bodyPr>
            <a:normAutofit/>
          </a:bodyPr>
          <a:lstStyle/>
          <a:p>
            <a:r>
              <a:rPr lang="en-CA" dirty="0"/>
              <a:t>Although there is one-way traffic into and out of the buildings on campus, it is important to know that in the conditions of an evacuation or fire alarm you should find the nearest exit and evacuate in a calm manner. In the interest of safety, it is not necessary to follow the one-way traffic pattern.</a:t>
            </a:r>
          </a:p>
          <a:p>
            <a:endParaRPr lang="en-US" dirty="0"/>
          </a:p>
          <a:p>
            <a:r>
              <a:rPr lang="en-CA" dirty="0"/>
              <a:t>Regarding masks, if you find someone who is incapacitated or vomiting while wearing a mask, please remove their mask so they do not aspirate and potentially die.</a:t>
            </a:r>
          </a:p>
          <a:p>
            <a:pPr marL="0" indent="0">
              <a:buNone/>
            </a:pPr>
            <a:endParaRPr lang="en-CA" dirty="0"/>
          </a:p>
        </p:txBody>
      </p:sp>
      <p:pic>
        <p:nvPicPr>
          <p:cNvPr id="13314" name="Picture 2" descr="Fire Icon Png Transparent Background - Fire Icon Transparent ...">
            <a:extLst>
              <a:ext uri="{FF2B5EF4-FFF2-40B4-BE49-F238E27FC236}">
                <a16:creationId xmlns:a16="http://schemas.microsoft.com/office/drawing/2014/main" id="{3EEBF1BB-C964-4339-B27E-0DCA3C269419}"/>
              </a:ext>
            </a:extLst>
          </p:cNvPr>
          <p:cNvPicPr>
            <a:picLocks noChangeAspect="1" noChangeArrowheads="1"/>
          </p:cNvPicPr>
          <p:nvPr/>
        </p:nvPicPr>
        <p:blipFill>
          <a:blip r:embed="rId2" cstate="screen">
            <a:extLst>
              <a:ext uri="{BEBA8EAE-BF5A-486C-A8C5-ECC9F3942E4B}">
                <a14:imgProps xmlns:a14="http://schemas.microsoft.com/office/drawing/2010/main">
                  <a14:imgLayer r:embed="rId3">
                    <a14:imgEffect>
                      <a14:backgroundRemoval t="4623" b="95000" l="10000" r="90000">
                        <a14:foregroundMark x1="59565" y1="57358" x2="59565" y2="57358"/>
                        <a14:foregroundMark x1="51739" y1="67453" x2="51739" y2="67453"/>
                        <a14:foregroundMark x1="43587" y1="59057" x2="43587" y2="59057"/>
                        <a14:foregroundMark x1="58370" y1="83868" x2="58370" y2="83868"/>
                        <a14:foregroundMark x1="36087" y1="92358" x2="36087" y2="92358"/>
                        <a14:foregroundMark x1="61739" y1="92830" x2="61739" y2="92830"/>
                        <a14:foregroundMark x1="37609" y1="94151" x2="37609" y2="94151"/>
                        <a14:foregroundMark x1="60326" y1="94434" x2="60326" y2="94434"/>
                        <a14:foregroundMark x1="42500" y1="95094" x2="42500" y2="95094"/>
                        <a14:foregroundMark x1="58696" y1="94906" x2="58696" y2="94906"/>
                        <a14:foregroundMark x1="61739" y1="8962" x2="61739" y2="8962"/>
                        <a14:foregroundMark x1="62826" y1="4623" x2="62826" y2="4623"/>
                      </a14:backgroundRemoval>
                    </a14:imgEffect>
                  </a14:imgLayer>
                </a14:imgProps>
              </a:ext>
              <a:ext uri="{28A0092B-C50C-407E-A947-70E740481C1C}">
                <a14:useLocalDpi xmlns:a14="http://schemas.microsoft.com/office/drawing/2010/main"/>
              </a:ext>
            </a:extLst>
          </a:blip>
          <a:srcRect/>
          <a:stretch>
            <a:fillRect/>
          </a:stretch>
        </p:blipFill>
        <p:spPr bwMode="auto">
          <a:xfrm>
            <a:off x="1226597" y="1935921"/>
            <a:ext cx="1536494" cy="177051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Sick Svg Png Icon Free Download (#505335) - OnlineWebFonts.COM">
            <a:extLst>
              <a:ext uri="{FF2B5EF4-FFF2-40B4-BE49-F238E27FC236}">
                <a16:creationId xmlns:a16="http://schemas.microsoft.com/office/drawing/2014/main" id="{6A473359-2395-4350-A832-5BF4818ABA7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24625" y="4243384"/>
            <a:ext cx="1419225" cy="134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300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5C6A3-F9F0-4F9C-85FE-81D65607AEA7}"/>
              </a:ext>
            </a:extLst>
          </p:cNvPr>
          <p:cNvSpPr>
            <a:spLocks noGrp="1"/>
          </p:cNvSpPr>
          <p:nvPr>
            <p:ph type="title"/>
          </p:nvPr>
        </p:nvSpPr>
        <p:spPr/>
        <p:txBody>
          <a:bodyPr/>
          <a:lstStyle/>
          <a:p>
            <a:pPr algn="l"/>
            <a:r>
              <a:rPr lang="en-CA" dirty="0"/>
              <a:t>What is expected from </a:t>
            </a:r>
            <a:r>
              <a:rPr lang="en-CA" dirty="0" err="1"/>
              <a:t>acadia</a:t>
            </a:r>
            <a:r>
              <a:rPr lang="en-CA" dirty="0"/>
              <a:t> university FACULTY &amp; Staff?</a:t>
            </a:r>
          </a:p>
        </p:txBody>
      </p:sp>
      <p:sp>
        <p:nvSpPr>
          <p:cNvPr id="3" name="Content Placeholder 2">
            <a:extLst>
              <a:ext uri="{FF2B5EF4-FFF2-40B4-BE49-F238E27FC236}">
                <a16:creationId xmlns:a16="http://schemas.microsoft.com/office/drawing/2014/main" id="{25C7A9BD-284E-4080-B8ED-290FCFEF796F}"/>
              </a:ext>
            </a:extLst>
          </p:cNvPr>
          <p:cNvSpPr>
            <a:spLocks noGrp="1"/>
          </p:cNvSpPr>
          <p:nvPr>
            <p:ph idx="1"/>
          </p:nvPr>
        </p:nvSpPr>
        <p:spPr>
          <a:xfrm>
            <a:off x="913794" y="2194538"/>
            <a:ext cx="10353762" cy="3695136"/>
          </a:xfrm>
        </p:spPr>
        <p:txBody>
          <a:bodyPr vert="horz" lIns="91440" tIns="45720" rIns="91440" bIns="45720" rtlCol="0" anchor="t">
            <a:normAutofit lnSpcReduction="10000"/>
          </a:bodyPr>
          <a:lstStyle/>
          <a:p>
            <a:pPr marL="457200" indent="-457200">
              <a:lnSpc>
                <a:spcPct val="100000"/>
              </a:lnSpc>
              <a:spcBef>
                <a:spcPts val="0"/>
              </a:spcBef>
              <a:spcAft>
                <a:spcPts val="2400"/>
              </a:spcAft>
              <a:buFont typeface="+mj-lt"/>
              <a:buAutoNum type="arabicPeriod"/>
            </a:pPr>
            <a:r>
              <a:rPr lang="en-US" dirty="0"/>
              <a:t>All members of the Acadia community are required to do a daily self-assessment of symptoms and avoid leaving home or residence, if they feel unwell.</a:t>
            </a:r>
            <a:r>
              <a:rPr lang="en-CA" dirty="0"/>
              <a:t> </a:t>
            </a:r>
            <a:r>
              <a:rPr lang="en-CA" dirty="0">
                <a:hlinkClick r:id="rId3"/>
              </a:rPr>
              <a:t>The Self-Assessment is available on the COVID-19 website</a:t>
            </a:r>
            <a:r>
              <a:rPr lang="en-CA" dirty="0"/>
              <a:t>. If faculty &amp; staff answer yes to any symptoms they are advised to stay home and follow the instructions on the website. </a:t>
            </a:r>
          </a:p>
          <a:p>
            <a:pPr marL="457200" indent="-457200">
              <a:lnSpc>
                <a:spcPct val="100000"/>
              </a:lnSpc>
              <a:spcBef>
                <a:spcPts val="0"/>
              </a:spcBef>
              <a:spcAft>
                <a:spcPts val="2400"/>
              </a:spcAft>
              <a:buFont typeface="+mj-lt"/>
              <a:buAutoNum type="arabicPeriod"/>
            </a:pPr>
            <a:r>
              <a:rPr lang="en-CA" dirty="0"/>
              <a:t>Before returning to campus, Acadia’s faculty and staff must confirm they have read </a:t>
            </a:r>
            <a:r>
              <a:rPr lang="en-CA" dirty="0">
                <a:hlinkClick r:id="rId4"/>
              </a:rPr>
              <a:t>The Campus Reopening Framework </a:t>
            </a:r>
            <a:r>
              <a:rPr lang="en-CA" dirty="0"/>
              <a:t>and pledge their commitment by completing the </a:t>
            </a:r>
            <a:r>
              <a:rPr lang="en-CA" dirty="0">
                <a:hlinkClick r:id="rId5"/>
              </a:rPr>
              <a:t>Return to Campus Agreement</a:t>
            </a:r>
            <a:r>
              <a:rPr lang="en-CA" dirty="0"/>
              <a:t>. </a:t>
            </a:r>
          </a:p>
          <a:p>
            <a:pPr marL="457200" indent="-457200">
              <a:lnSpc>
                <a:spcPct val="100000"/>
              </a:lnSpc>
              <a:spcBef>
                <a:spcPts val="0"/>
              </a:spcBef>
              <a:spcAft>
                <a:spcPts val="2400"/>
              </a:spcAft>
              <a:buFont typeface="+mj-lt"/>
              <a:buAutoNum type="arabicPeriod"/>
            </a:pPr>
            <a:r>
              <a:rPr lang="en-CA" dirty="0"/>
              <a:t>Acadia faculty &amp; staff are required to adhere to </a:t>
            </a:r>
            <a:r>
              <a:rPr lang="en-CA" dirty="0">
                <a:hlinkClick r:id="rId6"/>
              </a:rPr>
              <a:t>Acadia’s Mask Policy.</a:t>
            </a:r>
            <a:r>
              <a:rPr lang="en-CA" dirty="0"/>
              <a:t> If you need an exemption, please refer to Acadia’s Mask Policy for direction.</a:t>
            </a:r>
          </a:p>
          <a:p>
            <a:pPr marL="0" indent="0">
              <a:buNone/>
            </a:pPr>
            <a:endParaRPr lang="en-CA" dirty="0">
              <a:solidFill>
                <a:srgbClr val="FF0000"/>
              </a:solidFill>
            </a:endParaRPr>
          </a:p>
        </p:txBody>
      </p:sp>
    </p:spTree>
    <p:extLst>
      <p:ext uri="{BB962C8B-B14F-4D97-AF65-F5344CB8AC3E}">
        <p14:creationId xmlns:p14="http://schemas.microsoft.com/office/powerpoint/2010/main" val="1955555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6D947-B994-4883-938F-FB8BFDEFB587}"/>
              </a:ext>
            </a:extLst>
          </p:cNvPr>
          <p:cNvSpPr>
            <a:spLocks noGrp="1"/>
          </p:cNvSpPr>
          <p:nvPr>
            <p:ph type="title"/>
          </p:nvPr>
        </p:nvSpPr>
        <p:spPr>
          <a:xfrm>
            <a:off x="913795" y="609600"/>
            <a:ext cx="10353761" cy="1326321"/>
          </a:xfrm>
        </p:spPr>
        <p:txBody>
          <a:bodyPr>
            <a:normAutofit/>
          </a:bodyPr>
          <a:lstStyle/>
          <a:p>
            <a:pPr algn="l"/>
            <a:r>
              <a:rPr lang="en-CA" dirty="0"/>
              <a:t>What is expected from </a:t>
            </a:r>
            <a:r>
              <a:rPr lang="en-CA" dirty="0" err="1"/>
              <a:t>acadia</a:t>
            </a:r>
            <a:r>
              <a:rPr lang="en-CA" dirty="0"/>
              <a:t> students?</a:t>
            </a:r>
          </a:p>
        </p:txBody>
      </p:sp>
      <p:sp>
        <p:nvSpPr>
          <p:cNvPr id="3" name="Content Placeholder 2">
            <a:extLst>
              <a:ext uri="{FF2B5EF4-FFF2-40B4-BE49-F238E27FC236}">
                <a16:creationId xmlns:a16="http://schemas.microsoft.com/office/drawing/2014/main" id="{DAA1EBAB-6195-4BB6-9E7B-90809DA64186}"/>
              </a:ext>
            </a:extLst>
          </p:cNvPr>
          <p:cNvSpPr>
            <a:spLocks noGrp="1"/>
          </p:cNvSpPr>
          <p:nvPr>
            <p:ph idx="1"/>
          </p:nvPr>
        </p:nvSpPr>
        <p:spPr/>
        <p:txBody>
          <a:bodyPr vert="horz" lIns="91440" tIns="45720" rIns="91440" bIns="45720" rtlCol="0" anchor="t">
            <a:normAutofit/>
          </a:bodyPr>
          <a:lstStyle/>
          <a:p>
            <a:pPr marL="457200" indent="-457200">
              <a:lnSpc>
                <a:spcPct val="100000"/>
              </a:lnSpc>
              <a:spcBef>
                <a:spcPts val="0"/>
              </a:spcBef>
              <a:spcAft>
                <a:spcPts val="2400"/>
              </a:spcAft>
              <a:buFont typeface="+mj-lt"/>
              <a:buAutoNum type="arabicPeriod"/>
            </a:pPr>
            <a:r>
              <a:rPr lang="en-US" dirty="0"/>
              <a:t>Acadia students are required to do a daily self-assessment of symptoms and avoid leaving home or residence, if they feel unwell.</a:t>
            </a:r>
            <a:r>
              <a:rPr lang="en-CA" dirty="0"/>
              <a:t> </a:t>
            </a:r>
            <a:r>
              <a:rPr lang="en-CA" dirty="0">
                <a:hlinkClick r:id="rId3"/>
              </a:rPr>
              <a:t>The Self-Assessment is available on the COVID-19 website</a:t>
            </a:r>
            <a:r>
              <a:rPr lang="en-CA" dirty="0"/>
              <a:t>. If you answer yes to any symptoms you are advised to stay home and follow the instructions on the website.</a:t>
            </a:r>
          </a:p>
          <a:p>
            <a:pPr marL="457200" indent="-457200">
              <a:lnSpc>
                <a:spcPct val="100000"/>
              </a:lnSpc>
              <a:spcBef>
                <a:spcPts val="0"/>
              </a:spcBef>
              <a:spcAft>
                <a:spcPts val="2400"/>
              </a:spcAft>
              <a:buFont typeface="+mj-lt"/>
              <a:buAutoNum type="arabicPeriod"/>
            </a:pPr>
            <a:r>
              <a:rPr lang="en-CA" dirty="0"/>
              <a:t>You are required to adhere to </a:t>
            </a:r>
            <a:r>
              <a:rPr lang="en-CA" dirty="0">
                <a:hlinkClick r:id="rId4"/>
              </a:rPr>
              <a:t>Acadia’s Mask Policy.</a:t>
            </a:r>
            <a:r>
              <a:rPr lang="en-CA" dirty="0"/>
              <a:t> If you need an exemption, please refer to Acadia’s Mask Policy for direction.</a:t>
            </a:r>
          </a:p>
          <a:p>
            <a:pPr marL="457200" indent="-457200">
              <a:lnSpc>
                <a:spcPct val="100000"/>
              </a:lnSpc>
              <a:spcBef>
                <a:spcPts val="0"/>
              </a:spcBef>
              <a:spcAft>
                <a:spcPts val="2400"/>
              </a:spcAft>
              <a:buFont typeface="+mj-lt"/>
              <a:buAutoNum type="arabicPeriod"/>
            </a:pPr>
            <a:r>
              <a:rPr lang="en-CA" dirty="0"/>
              <a:t>Students returning to campus are required to review and confirm their commitment to the </a:t>
            </a:r>
            <a:r>
              <a:rPr lang="en-CA" sz="1800" dirty="0">
                <a:effectLst/>
                <a:latin typeface="Arial" panose="020B0604020202020204" pitchFamily="34" charset="0"/>
                <a:ea typeface="Arial" panose="020B0604020202020204" pitchFamily="34" charset="0"/>
                <a:cs typeface="Times New Roman" panose="02020603050405020304" pitchFamily="18" charset="0"/>
              </a:rPr>
              <a:t>Student COVID-19 Safety Pledge.</a:t>
            </a:r>
            <a:endParaRPr lang="en-CA" dirty="0"/>
          </a:p>
        </p:txBody>
      </p:sp>
    </p:spTree>
    <p:extLst>
      <p:ext uri="{BB962C8B-B14F-4D97-AF65-F5344CB8AC3E}">
        <p14:creationId xmlns:p14="http://schemas.microsoft.com/office/powerpoint/2010/main" val="2382770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4645-085E-46EC-95B8-AFB321AC1ED9}"/>
              </a:ext>
            </a:extLst>
          </p:cNvPr>
          <p:cNvSpPr>
            <a:spLocks noGrp="1"/>
          </p:cNvSpPr>
          <p:nvPr>
            <p:ph type="title"/>
          </p:nvPr>
        </p:nvSpPr>
        <p:spPr/>
        <p:txBody>
          <a:bodyPr/>
          <a:lstStyle/>
          <a:p>
            <a:pPr algn="l"/>
            <a:r>
              <a:rPr lang="en-CA" dirty="0"/>
              <a:t>Resource &amp; REFERENCE LINKS</a:t>
            </a:r>
          </a:p>
        </p:txBody>
      </p:sp>
      <p:sp>
        <p:nvSpPr>
          <p:cNvPr id="3" name="Content Placeholder 2">
            <a:extLst>
              <a:ext uri="{FF2B5EF4-FFF2-40B4-BE49-F238E27FC236}">
                <a16:creationId xmlns:a16="http://schemas.microsoft.com/office/drawing/2014/main" id="{884A4E4A-3108-47E2-8BF9-EE33755C13D2}"/>
              </a:ext>
            </a:extLst>
          </p:cNvPr>
          <p:cNvSpPr>
            <a:spLocks noGrp="1"/>
          </p:cNvSpPr>
          <p:nvPr>
            <p:ph idx="1"/>
          </p:nvPr>
        </p:nvSpPr>
        <p:spPr>
          <a:xfrm>
            <a:off x="797835" y="2086685"/>
            <a:ext cx="10353762" cy="3695136"/>
          </a:xfrm>
        </p:spPr>
        <p:txBody>
          <a:bodyPr vert="horz" lIns="91440" tIns="45720" rIns="91440" bIns="45720" rtlCol="0" anchor="t">
            <a:normAutofit fontScale="62500" lnSpcReduction="20000"/>
          </a:bodyPr>
          <a:lstStyle/>
          <a:p>
            <a:r>
              <a:rPr lang="en-US" dirty="0">
                <a:hlinkClick r:id="rId2">
                  <a:extLst>
                    <a:ext uri="{A12FA001-AC4F-418D-AE19-62706E023703}">
                      <ahyp:hlinkClr xmlns:ahyp="http://schemas.microsoft.com/office/drawing/2018/hyperlinkcolor" val="tx"/>
                    </a:ext>
                  </a:extLst>
                </a:hlinkClick>
              </a:rPr>
              <a:t>Acadia’s Self-Assessment &amp; Self Isolation Guide</a:t>
            </a:r>
            <a:r>
              <a:rPr lang="en-US" dirty="0"/>
              <a:t> - https://www2.acadiau.ca/covid-19/self-assessment.html</a:t>
            </a:r>
          </a:p>
          <a:p>
            <a:r>
              <a:rPr lang="en-US" dirty="0"/>
              <a:t>Nova Scotia’s 811 Self-Assessment Guide - </a:t>
            </a:r>
            <a:r>
              <a:rPr lang="en-US" dirty="0">
                <a:hlinkClick r:id="rId3"/>
              </a:rPr>
              <a:t>https://when-to-call-about-covid19.novascotia.ca/en </a:t>
            </a:r>
            <a:endParaRPr lang="en-US" dirty="0"/>
          </a:p>
          <a:p>
            <a:r>
              <a:rPr lang="en-US" dirty="0"/>
              <a:t>Acadia’s Health Centre - </a:t>
            </a:r>
            <a:r>
              <a:rPr lang="en-US" dirty="0">
                <a:hlinkClick r:id="rId4"/>
              </a:rPr>
              <a:t>https://www2.acadiau.ca/student-life/health-wellness/clinic.html </a:t>
            </a:r>
            <a:endParaRPr lang="en-US" dirty="0"/>
          </a:p>
          <a:p>
            <a:r>
              <a:rPr lang="en-US" dirty="0"/>
              <a:t>Acadia’s Counselling Centre - </a:t>
            </a:r>
            <a:r>
              <a:rPr lang="en-US" dirty="0">
                <a:hlinkClick r:id="rId5"/>
              </a:rPr>
              <a:t>https://www2.acadiau.ca/student-life/health-wellness/mental-health.html</a:t>
            </a:r>
            <a:endParaRPr lang="en-US" dirty="0"/>
          </a:p>
          <a:p>
            <a:r>
              <a:rPr lang="en-US" dirty="0"/>
              <a:t>Nova Scotia Healthy Minds Online Support – </a:t>
            </a:r>
            <a:r>
              <a:rPr lang="en-US" dirty="0">
                <a:hlinkClick r:id="rId6"/>
              </a:rPr>
              <a:t>https://healthymindsns.ca/schools/acadia/</a:t>
            </a:r>
            <a:endParaRPr lang="en-US" dirty="0"/>
          </a:p>
          <a:p>
            <a:r>
              <a:rPr lang="en-US" dirty="0"/>
              <a:t>Acadia’s Chaplaincy – </a:t>
            </a:r>
            <a:r>
              <a:rPr lang="en-US" dirty="0">
                <a:hlinkClick r:id="rId7"/>
              </a:rPr>
              <a:t>https://chapel.acadiau.ca/chaplain.html</a:t>
            </a:r>
            <a:endParaRPr lang="en-US" dirty="0"/>
          </a:p>
          <a:p>
            <a:r>
              <a:rPr lang="en-US" dirty="0"/>
              <a:t>Acadia’s Mask Policy - </a:t>
            </a:r>
            <a:r>
              <a:rPr lang="en-US" dirty="0">
                <a:hlinkClick r:id="rId8"/>
              </a:rPr>
              <a:t>https://www2.acadiau.ca/covid-19/health-and-safety.html</a:t>
            </a:r>
            <a:endParaRPr lang="en-US" dirty="0"/>
          </a:p>
          <a:p>
            <a:r>
              <a:rPr lang="en-US" dirty="0"/>
              <a:t>Acadia’s Campus Reopening Framework -  </a:t>
            </a:r>
            <a:r>
              <a:rPr lang="en-US" dirty="0">
                <a:hlinkClick r:id="rId9"/>
              </a:rPr>
              <a:t>https://www2.acadiau.ca/files/files/COVID-19/CampusReopeningFramework.pdf</a:t>
            </a:r>
            <a:endParaRPr lang="en-US" dirty="0"/>
          </a:p>
          <a:p>
            <a:r>
              <a:rPr lang="en-US" dirty="0"/>
              <a:t>Acadia’s Staff &amp; Faculty Return to Campus Agreement -https://forms.office.com/Pages/ResponsePage.aspx?id=7sy4OP2s60CXLlUtfNVIo72sHQMh1htPvrhWmNOcupBUMVAxR0tHTDM2MjNGRERVR1VPSVlKRlpLMS4u</a:t>
            </a:r>
          </a:p>
          <a:p>
            <a:r>
              <a:rPr lang="en-US" dirty="0"/>
              <a:t>Acadia’s Occupational Health Nurse COVID-19 cell: 902-698-9221</a:t>
            </a:r>
          </a:p>
          <a:p>
            <a:pPr marL="0" indent="0">
              <a:buNone/>
            </a:pPr>
            <a:endParaRPr lang="en-US" dirty="0"/>
          </a:p>
        </p:txBody>
      </p:sp>
    </p:spTree>
    <p:extLst>
      <p:ext uri="{BB962C8B-B14F-4D97-AF65-F5344CB8AC3E}">
        <p14:creationId xmlns:p14="http://schemas.microsoft.com/office/powerpoint/2010/main" val="3295584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237B9-FC55-4DE9-8B3F-8071704471A7}"/>
              </a:ext>
            </a:extLst>
          </p:cNvPr>
          <p:cNvSpPr>
            <a:spLocks noGrp="1"/>
          </p:cNvSpPr>
          <p:nvPr>
            <p:ph type="title"/>
          </p:nvPr>
        </p:nvSpPr>
        <p:spPr>
          <a:xfrm>
            <a:off x="514057" y="522157"/>
            <a:ext cx="10353761" cy="1326321"/>
          </a:xfrm>
        </p:spPr>
        <p:txBody>
          <a:bodyPr/>
          <a:lstStyle/>
          <a:p>
            <a:pPr algn="l"/>
            <a:r>
              <a:rPr lang="en-CA" dirty="0"/>
              <a:t>COVID-19 Preparedness </a:t>
            </a:r>
            <a:r>
              <a:rPr lang="en-CA"/>
              <a:t>&amp; EDUCATION </a:t>
            </a:r>
            <a:r>
              <a:rPr lang="en-CA" dirty="0"/>
              <a:t>CONTENT References</a:t>
            </a:r>
          </a:p>
        </p:txBody>
      </p:sp>
      <p:sp>
        <p:nvSpPr>
          <p:cNvPr id="3" name="Content Placeholder 2">
            <a:extLst>
              <a:ext uri="{FF2B5EF4-FFF2-40B4-BE49-F238E27FC236}">
                <a16:creationId xmlns:a16="http://schemas.microsoft.com/office/drawing/2014/main" id="{22CA8330-386A-4AF8-9408-6141D5F5B608}"/>
              </a:ext>
            </a:extLst>
          </p:cNvPr>
          <p:cNvSpPr>
            <a:spLocks noGrp="1"/>
          </p:cNvSpPr>
          <p:nvPr>
            <p:ph idx="1"/>
          </p:nvPr>
        </p:nvSpPr>
        <p:spPr>
          <a:xfrm>
            <a:off x="514057" y="2003626"/>
            <a:ext cx="10853434" cy="4332217"/>
          </a:xfrm>
        </p:spPr>
        <p:txBody>
          <a:bodyPr vert="horz" lIns="91440" tIns="45720" rIns="91440" bIns="45720" rtlCol="0" anchor="t">
            <a:normAutofit fontScale="62500" lnSpcReduction="20000"/>
          </a:bodyPr>
          <a:lstStyle/>
          <a:p>
            <a:pPr>
              <a:lnSpc>
                <a:spcPct val="107000"/>
              </a:lnSpc>
              <a:spcAft>
                <a:spcPts val="800"/>
              </a:spcAft>
            </a:pPr>
            <a:r>
              <a:rPr lang="en-CA" sz="1800" u="sng" dirty="0">
                <a:effectLst/>
                <a:latin typeface="Calibri" panose="020F0502020204030204" pitchFamily="34" charset="0"/>
                <a:ea typeface="Calibri" panose="020F0502020204030204" pitchFamily="34" charset="0"/>
                <a:cs typeface="Times New Roman" panose="02020603050405020304" pitchFamily="18" charset="0"/>
                <a:hlinkClick r:id="rId2"/>
              </a:rPr>
              <a:t>https://novascotia.ca/coronavirus/masks/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u="sng" dirty="0">
                <a:effectLst/>
                <a:latin typeface="Calibri" panose="020F0502020204030204" pitchFamily="34" charset="0"/>
                <a:ea typeface="Calibri" panose="020F0502020204030204" pitchFamily="34" charset="0"/>
                <a:cs typeface="Times New Roman" panose="02020603050405020304" pitchFamily="18" charset="0"/>
                <a:hlinkClick r:id="rId3"/>
              </a:rPr>
              <a:t>https://theconversation.com/what-is-the-ace2-receptor-how-is-it-connected-to-coronavirus-and-why-might-it-be-key-to-treating-covid-19-the-experts-explain-136928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u="sng" dirty="0">
                <a:effectLst/>
                <a:latin typeface="Calibri" panose="020F0502020204030204" pitchFamily="34" charset="0"/>
                <a:ea typeface="Calibri" panose="020F0502020204030204" pitchFamily="34" charset="0"/>
                <a:cs typeface="Times New Roman" panose="02020603050405020304" pitchFamily="18" charset="0"/>
                <a:hlinkClick r:id="rId4"/>
              </a:rPr>
              <a:t>https://www.canada.ca/en/public-health/services/diseases/coronavirus-disease-covid-19.html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600" dirty="0">
                <a:hlinkClick r:id="rId5"/>
              </a:rPr>
              <a:t>https://www.cdc.gov/coronavirus/2019-ncov/need-extra-precautions/people-with-medical-conditions.html</a:t>
            </a:r>
            <a:endParaRPr lang="en-CA" sz="1800" u="sng" dirty="0">
              <a:effectLst/>
              <a:latin typeface="Calibri" panose="020F0502020204030204" pitchFamily="34" charset="0"/>
              <a:ea typeface="Calibri" panose="020F0502020204030204" pitchFamily="34" charset="0"/>
              <a:cs typeface="Times New Roman" panose="02020603050405020304" pitchFamily="18" charset="0"/>
              <a:hlinkClick r:id="rId6"/>
            </a:endParaRPr>
          </a:p>
          <a:p>
            <a:pPr>
              <a:lnSpc>
                <a:spcPct val="107000"/>
              </a:lnSpc>
              <a:spcAft>
                <a:spcPts val="800"/>
              </a:spcAft>
            </a:pPr>
            <a:r>
              <a:rPr lang="en-CA" sz="1800" u="sng" dirty="0">
                <a:effectLst/>
                <a:latin typeface="Calibri" panose="020F0502020204030204" pitchFamily="34" charset="0"/>
                <a:ea typeface="Calibri" panose="020F0502020204030204" pitchFamily="34" charset="0"/>
                <a:cs typeface="Times New Roman" panose="02020603050405020304" pitchFamily="18" charset="0"/>
                <a:hlinkClick r:id="rId6"/>
              </a:rPr>
              <a:t>https://www.hopkinsmedicine.org/health/conditions-and-diseases/coronavirus/diagnosed-with-covid-19-what-to-expect#:~:text=Those%20with%20a%20mild%20case,will%20die%20from%20the%20disease.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600" dirty="0">
                <a:hlinkClick r:id="rId7"/>
              </a:rPr>
              <a:t>https://www.nejm.org/doi/10.1056/NEJMc2004973</a:t>
            </a:r>
            <a:endParaRPr lang="en-CA" sz="1800" u="sng" dirty="0">
              <a:effectLst/>
              <a:latin typeface="Calibri" panose="020F0502020204030204" pitchFamily="34" charset="0"/>
              <a:ea typeface="Calibri" panose="020F0502020204030204" pitchFamily="34" charset="0"/>
              <a:cs typeface="Times New Roman" panose="02020603050405020304" pitchFamily="18" charset="0"/>
              <a:hlinkClick r:id="rId8"/>
            </a:endParaRPr>
          </a:p>
          <a:p>
            <a:pPr>
              <a:lnSpc>
                <a:spcPct val="107000"/>
              </a:lnSpc>
              <a:spcAft>
                <a:spcPts val="800"/>
              </a:spcAft>
            </a:pPr>
            <a:r>
              <a:rPr lang="en-CA" sz="1800" u="sng" dirty="0">
                <a:effectLst/>
                <a:latin typeface="Calibri" panose="020F0502020204030204" pitchFamily="34" charset="0"/>
                <a:ea typeface="Calibri" panose="020F0502020204030204" pitchFamily="34" charset="0"/>
                <a:cs typeface="Times New Roman" panose="02020603050405020304" pitchFamily="18" charset="0"/>
                <a:hlinkClick r:id="rId8"/>
              </a:rPr>
              <a:t>https://www.who.int/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u="sng" dirty="0">
                <a:effectLst/>
                <a:latin typeface="Calibri" panose="020F0502020204030204" pitchFamily="34" charset="0"/>
                <a:ea typeface="Calibri" panose="020F0502020204030204" pitchFamily="34" charset="0"/>
                <a:cs typeface="Times New Roman" panose="02020603050405020304" pitchFamily="18" charset="0"/>
                <a:hlinkClick r:id="rId9"/>
              </a:rPr>
              <a:t>https://www2.acadiau.ca/covid-19.html</a:t>
            </a: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CA" sz="1800" dirty="0">
                <a:ea typeface="+mn-lt"/>
                <a:cs typeface="+mn-lt"/>
                <a:hlinkClick r:id="rId10"/>
              </a:rPr>
              <a:t>https://www.canada.ca/content/dam/phac-aspc/documents/services/publications/diseases-conditions/people-high-risk-for-severe-illness-covid-19/people-high-risk-for-severe-illness-covid-19-eng.pdf</a:t>
            </a:r>
            <a:r>
              <a:rPr lang="en-CA" sz="1800" dirty="0">
                <a:ea typeface="+mn-lt"/>
                <a:cs typeface="+mn-lt"/>
              </a:rPr>
              <a:t> </a:t>
            </a:r>
            <a:endParaRPr lang="en-CA" sz="1800" dirty="0">
              <a:latin typeface="Calibri"/>
              <a:cs typeface="Times New Roman"/>
            </a:endParaRPr>
          </a:p>
          <a:p>
            <a:pPr>
              <a:lnSpc>
                <a:spcPct val="107000"/>
              </a:lnSpc>
              <a:spcAft>
                <a:spcPts val="800"/>
              </a:spcAft>
            </a:pPr>
            <a:r>
              <a:rPr lang="en-CA" sz="1800" dirty="0">
                <a:ea typeface="+mn-lt"/>
                <a:cs typeface="+mn-lt"/>
                <a:hlinkClick r:id="rId11"/>
              </a:rPr>
              <a:t>https://www.who.int/emergencies/diseases/novel-coronavirus-2019/question-and-answers-hub/q-a-detail/coronavirus-disease-covid-19</a:t>
            </a:r>
            <a:r>
              <a:rPr lang="en-CA" sz="1800" dirty="0">
                <a:ea typeface="+mn-lt"/>
                <a:cs typeface="+mn-lt"/>
              </a:rPr>
              <a:t> </a:t>
            </a:r>
          </a:p>
          <a:p>
            <a:pPr marL="0" indent="0">
              <a:lnSpc>
                <a:spcPct val="107000"/>
              </a:lnSpc>
              <a:spcAft>
                <a:spcPts val="800"/>
              </a:spcAft>
              <a:buNone/>
            </a:pPr>
            <a:endParaRPr lang="en-CA" sz="1800" dirty="0">
              <a:ea typeface="+mn-lt"/>
              <a:cs typeface="+mn-lt"/>
            </a:endParaRPr>
          </a:p>
          <a:p>
            <a:pPr marL="0" indent="0">
              <a:buNone/>
            </a:pPr>
            <a:endParaRPr lang="en-CA" dirty="0">
              <a:cs typeface="Arial"/>
            </a:endParaRPr>
          </a:p>
        </p:txBody>
      </p:sp>
    </p:spTree>
    <p:extLst>
      <p:ext uri="{BB962C8B-B14F-4D97-AF65-F5344CB8AC3E}">
        <p14:creationId xmlns:p14="http://schemas.microsoft.com/office/powerpoint/2010/main" val="2644489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9794-F251-4D2F-8278-CF683D5E52CB}"/>
              </a:ext>
            </a:extLst>
          </p:cNvPr>
          <p:cNvSpPr>
            <a:spLocks noGrp="1"/>
          </p:cNvSpPr>
          <p:nvPr>
            <p:ph type="title"/>
          </p:nvPr>
        </p:nvSpPr>
        <p:spPr/>
        <p:txBody>
          <a:bodyPr/>
          <a:lstStyle/>
          <a:p>
            <a:pPr algn="l"/>
            <a:r>
              <a:rPr lang="en-US" dirty="0"/>
              <a:t>So What Happens When You </a:t>
            </a:r>
            <a:br>
              <a:rPr lang="en-US" dirty="0"/>
            </a:br>
            <a:r>
              <a:rPr lang="en-US" dirty="0"/>
              <a:t>Get EXPOSED?</a:t>
            </a:r>
            <a:endParaRPr lang="en-CA" dirty="0"/>
          </a:p>
        </p:txBody>
      </p:sp>
      <p:sp>
        <p:nvSpPr>
          <p:cNvPr id="3" name="Content Placeholder 2">
            <a:extLst>
              <a:ext uri="{FF2B5EF4-FFF2-40B4-BE49-F238E27FC236}">
                <a16:creationId xmlns:a16="http://schemas.microsoft.com/office/drawing/2014/main" id="{C6CE929F-3A5B-4FF8-98BB-D31B51FE57C2}"/>
              </a:ext>
            </a:extLst>
          </p:cNvPr>
          <p:cNvSpPr>
            <a:spLocks noGrp="1"/>
          </p:cNvSpPr>
          <p:nvPr>
            <p:ph idx="1"/>
          </p:nvPr>
        </p:nvSpPr>
        <p:spPr>
          <a:xfrm>
            <a:off x="662327" y="2174985"/>
            <a:ext cx="8959975" cy="4073415"/>
          </a:xfrm>
        </p:spPr>
        <p:txBody>
          <a:bodyPr vert="horz" lIns="91440" tIns="45720" rIns="91440" bIns="45720" rtlCol="0" anchor="t">
            <a:noAutofit/>
          </a:bodyPr>
          <a:lstStyle/>
          <a:p>
            <a:r>
              <a:rPr lang="en-US" sz="1800" dirty="0">
                <a:ea typeface="+mn-lt"/>
                <a:cs typeface="+mn-lt"/>
              </a:rPr>
              <a:t>It attaches to the ACE</a:t>
            </a:r>
            <a:r>
              <a:rPr lang="en-US" sz="1400" dirty="0">
                <a:ea typeface="+mn-lt"/>
                <a:cs typeface="+mn-lt"/>
              </a:rPr>
              <a:t>2</a:t>
            </a:r>
            <a:r>
              <a:rPr lang="en-US" sz="1800" dirty="0">
                <a:ea typeface="+mn-lt"/>
                <a:cs typeface="+mn-lt"/>
              </a:rPr>
              <a:t> receptors in the body, which is a protein that lines many of our organs (lungs, heart, blood vessels, kidneys, liver, GI tract)</a:t>
            </a:r>
            <a:endParaRPr lang="en-US" dirty="0">
              <a:cs typeface="Arial"/>
            </a:endParaRPr>
          </a:p>
          <a:p>
            <a:r>
              <a:rPr lang="en-US" dirty="0">
                <a:ea typeface="+mn-lt"/>
                <a:cs typeface="+mn-lt"/>
              </a:rPr>
              <a:t>Once it attaches to these proteins, it causes inflammation</a:t>
            </a:r>
          </a:p>
          <a:p>
            <a:r>
              <a:rPr lang="en-US" dirty="0">
                <a:cs typeface="Arial"/>
              </a:rPr>
              <a:t>This can overwhelm your immune system</a:t>
            </a:r>
          </a:p>
          <a:p>
            <a:r>
              <a:rPr lang="en-US" sz="2000" dirty="0">
                <a:ea typeface="+mn-lt"/>
                <a:cs typeface="+mn-lt"/>
              </a:rPr>
              <a:t>Under certain conditions (increased risk factors discussed later), there is an increased risk of experiencing severe symptoms of the COVID-19</a:t>
            </a:r>
            <a:r>
              <a:rPr lang="en-US" dirty="0">
                <a:ea typeface="+mn-lt"/>
                <a:cs typeface="+mn-lt"/>
              </a:rPr>
              <a:t>, or even death</a:t>
            </a:r>
            <a:endParaRPr lang="en-US" sz="2000" dirty="0">
              <a:ea typeface="+mn-lt"/>
              <a:cs typeface="+mn-lt"/>
            </a:endParaRPr>
          </a:p>
          <a:p>
            <a:endParaRPr lang="en-US" dirty="0"/>
          </a:p>
          <a:p>
            <a:pPr marL="457200" lvl="1" indent="0">
              <a:spcAft>
                <a:spcPts val="1800"/>
              </a:spcAft>
              <a:buNone/>
            </a:pPr>
            <a:endParaRPr lang="en-US" sz="2000" dirty="0">
              <a:cs typeface="Arial"/>
            </a:endParaRPr>
          </a:p>
          <a:p>
            <a:pPr lvl="1">
              <a:spcAft>
                <a:spcPts val="1800"/>
              </a:spcAft>
            </a:pPr>
            <a:endParaRPr lang="en-US" sz="2000" dirty="0">
              <a:cs typeface="Arial"/>
            </a:endParaRPr>
          </a:p>
          <a:p>
            <a:pPr lvl="1">
              <a:spcAft>
                <a:spcPts val="1800"/>
              </a:spcAft>
            </a:pPr>
            <a:endParaRPr lang="en-US" sz="2000" dirty="0">
              <a:cs typeface="Arial"/>
            </a:endParaRPr>
          </a:p>
          <a:p>
            <a:pPr lvl="1">
              <a:spcAft>
                <a:spcPts val="1800"/>
              </a:spcAft>
            </a:pPr>
            <a:endParaRPr lang="en-US" sz="2000" dirty="0">
              <a:cs typeface="Arial"/>
            </a:endParaRPr>
          </a:p>
          <a:p>
            <a:pPr lvl="1"/>
            <a:endParaRPr lang="en-US" sz="2000" dirty="0">
              <a:cs typeface="Arial"/>
            </a:endParaRPr>
          </a:p>
        </p:txBody>
      </p:sp>
      <p:pic>
        <p:nvPicPr>
          <p:cNvPr id="4" name="Picture 3" descr="A picture containing cake, fruit, colored, decorated&#10;&#10;Description automatically generated">
            <a:extLst>
              <a:ext uri="{FF2B5EF4-FFF2-40B4-BE49-F238E27FC236}">
                <a16:creationId xmlns:a16="http://schemas.microsoft.com/office/drawing/2014/main" id="{1999CB1C-2521-41DD-8F2E-4C1D9930EF75}"/>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3600" b="92889" l="10000" r="90000">
                        <a14:foregroundMark x1="40800" y1="7333" x2="40800" y2="7333"/>
                        <a14:foregroundMark x1="43775" y1="8933" x2="43775" y2="8933"/>
                        <a14:foregroundMark x1="48950" y1="3644" x2="48950" y2="3644"/>
                        <a14:foregroundMark x1="50675" y1="4089" x2="50675" y2="4089"/>
                        <a14:foregroundMark x1="74500" y1="55244" x2="74500" y2="55244"/>
                        <a14:foregroundMark x1="70050" y1="57733" x2="70050" y2="57733"/>
                        <a14:foregroundMark x1="61475" y1="90533" x2="61475" y2="90533"/>
                        <a14:foregroundMark x1="52100" y1="92889" x2="52100" y2="92889"/>
                      </a14:backgroundRemoval>
                    </a14:imgEffect>
                  </a14:imgLayer>
                </a14:imgProps>
              </a:ext>
              <a:ext uri="{28A0092B-C50C-407E-A947-70E740481C1C}">
                <a14:useLocalDpi xmlns:a14="http://schemas.microsoft.com/office/drawing/2010/main"/>
              </a:ext>
            </a:extLst>
          </a:blip>
          <a:stretch>
            <a:fillRect/>
          </a:stretch>
        </p:blipFill>
        <p:spPr>
          <a:xfrm>
            <a:off x="8763096" y="1675510"/>
            <a:ext cx="3126901" cy="1753490"/>
          </a:xfrm>
          <a:prstGeom prst="rect">
            <a:avLst/>
          </a:prstGeom>
        </p:spPr>
      </p:pic>
      <p:pic>
        <p:nvPicPr>
          <p:cNvPr id="7" name="Picture 6" descr="A picture containing cake, fruit, colored, decorated&#10;&#10;Description automatically generated">
            <a:extLst>
              <a:ext uri="{FF2B5EF4-FFF2-40B4-BE49-F238E27FC236}">
                <a16:creationId xmlns:a16="http://schemas.microsoft.com/office/drawing/2014/main" id="{E1BBB696-2062-4AEF-B6D9-61A0E9E8D7AD}"/>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3600" b="92889" l="10000" r="90000">
                        <a14:foregroundMark x1="40800" y1="7333" x2="40800" y2="7333"/>
                        <a14:foregroundMark x1="43775" y1="8933" x2="43775" y2="8933"/>
                        <a14:foregroundMark x1="48950" y1="3644" x2="48950" y2="3644"/>
                        <a14:foregroundMark x1="50675" y1="4089" x2="50675" y2="4089"/>
                        <a14:foregroundMark x1="74500" y1="55244" x2="74500" y2="55244"/>
                        <a14:foregroundMark x1="70050" y1="57733" x2="70050" y2="57733"/>
                        <a14:foregroundMark x1="61475" y1="90533" x2="61475" y2="90533"/>
                        <a14:foregroundMark x1="52100" y1="92889" x2="52100" y2="92889"/>
                      </a14:backgroundRemoval>
                    </a14:imgEffect>
                  </a14:imgLayer>
                </a14:imgProps>
              </a:ext>
              <a:ext uri="{28A0092B-C50C-407E-A947-70E740481C1C}">
                <a14:useLocalDpi xmlns:a14="http://schemas.microsoft.com/office/drawing/2010/main"/>
              </a:ext>
            </a:extLst>
          </a:blip>
          <a:stretch>
            <a:fillRect/>
          </a:stretch>
        </p:blipFill>
        <p:spPr>
          <a:xfrm>
            <a:off x="116186" y="5369155"/>
            <a:ext cx="1839675" cy="1031645"/>
          </a:xfrm>
          <a:prstGeom prst="rect">
            <a:avLst/>
          </a:prstGeom>
        </p:spPr>
      </p:pic>
      <p:pic>
        <p:nvPicPr>
          <p:cNvPr id="9" name="Picture 8" descr="A picture containing cake, fruit, colored, decorated&#10;&#10;Description automatically generated">
            <a:extLst>
              <a:ext uri="{FF2B5EF4-FFF2-40B4-BE49-F238E27FC236}">
                <a16:creationId xmlns:a16="http://schemas.microsoft.com/office/drawing/2014/main" id="{BBEA65AC-AC06-47D9-B390-E360864162F5}"/>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3600" b="92889" l="10000" r="90000">
                        <a14:foregroundMark x1="40800" y1="7333" x2="40800" y2="7333"/>
                        <a14:foregroundMark x1="43775" y1="8933" x2="43775" y2="8933"/>
                        <a14:foregroundMark x1="48950" y1="3644" x2="48950" y2="3644"/>
                        <a14:foregroundMark x1="50675" y1="4089" x2="50675" y2="4089"/>
                        <a14:foregroundMark x1="74500" y1="55244" x2="74500" y2="55244"/>
                        <a14:foregroundMark x1="70050" y1="57733" x2="70050" y2="57733"/>
                        <a14:foregroundMark x1="61475" y1="90533" x2="61475" y2="90533"/>
                        <a14:foregroundMark x1="52100" y1="92889" x2="52100" y2="92889"/>
                      </a14:backgroundRemoval>
                    </a14:imgEffect>
                  </a14:imgLayer>
                </a14:imgProps>
              </a:ext>
              <a:ext uri="{28A0092B-C50C-407E-A947-70E740481C1C}">
                <a14:useLocalDpi xmlns:a14="http://schemas.microsoft.com/office/drawing/2010/main"/>
              </a:ext>
            </a:extLst>
          </a:blip>
          <a:stretch>
            <a:fillRect/>
          </a:stretch>
        </p:blipFill>
        <p:spPr>
          <a:xfrm flipV="1">
            <a:off x="8577849" y="5133913"/>
            <a:ext cx="1190292" cy="667487"/>
          </a:xfrm>
          <a:prstGeom prst="rect">
            <a:avLst/>
          </a:prstGeom>
        </p:spPr>
      </p:pic>
    </p:spTree>
    <p:extLst>
      <p:ext uri="{BB962C8B-B14F-4D97-AF65-F5344CB8AC3E}">
        <p14:creationId xmlns:p14="http://schemas.microsoft.com/office/powerpoint/2010/main" val="263248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40B0-43D1-4E55-8ABF-B9ACD6211C0C}"/>
              </a:ext>
            </a:extLst>
          </p:cNvPr>
          <p:cNvSpPr>
            <a:spLocks noGrp="1"/>
          </p:cNvSpPr>
          <p:nvPr>
            <p:ph type="title"/>
          </p:nvPr>
        </p:nvSpPr>
        <p:spPr/>
        <p:txBody>
          <a:bodyPr>
            <a:normAutofit/>
          </a:bodyPr>
          <a:lstStyle/>
          <a:p>
            <a:pPr algn="l"/>
            <a:r>
              <a:rPr lang="en-CA" sz="3600" dirty="0"/>
              <a:t>COVID-19 Symptoms</a:t>
            </a:r>
            <a:br>
              <a:rPr lang="en-CA" sz="3600" dirty="0"/>
            </a:br>
            <a:br>
              <a:rPr lang="en-CA" sz="1100" cap="none" dirty="0"/>
            </a:br>
            <a:endParaRPr lang="en-CA" sz="2400" cap="none" dirty="0">
              <a:latin typeface="+mn-lt"/>
            </a:endParaRPr>
          </a:p>
        </p:txBody>
      </p:sp>
      <p:sp>
        <p:nvSpPr>
          <p:cNvPr id="20" name="TextBox 19">
            <a:extLst>
              <a:ext uri="{FF2B5EF4-FFF2-40B4-BE49-F238E27FC236}">
                <a16:creationId xmlns:a16="http://schemas.microsoft.com/office/drawing/2014/main" id="{25D617A5-93B9-4EF3-AD74-BDF50C886D6A}"/>
              </a:ext>
            </a:extLst>
          </p:cNvPr>
          <p:cNvSpPr txBox="1"/>
          <p:nvPr/>
        </p:nvSpPr>
        <p:spPr>
          <a:xfrm>
            <a:off x="3389972" y="5695544"/>
            <a:ext cx="1855028"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Fever </a:t>
            </a:r>
          </a:p>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(chills, sweats) </a:t>
            </a: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0C909134-1618-482A-A280-72FA1E9B357D}"/>
              </a:ext>
            </a:extLst>
          </p:cNvPr>
          <p:cNvSpPr txBox="1"/>
          <p:nvPr/>
        </p:nvSpPr>
        <p:spPr>
          <a:xfrm>
            <a:off x="7055853" y="5705887"/>
            <a:ext cx="2069863"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Cough</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a:ea typeface="+mn-ea"/>
                <a:cs typeface="+mn-cs"/>
              </a:rPr>
              <a:t>(new or worsening)</a:t>
            </a:r>
          </a:p>
        </p:txBody>
      </p:sp>
      <p:pic>
        <p:nvPicPr>
          <p:cNvPr id="3" name="Picture 2" descr="A close up of a logo&#10;&#10;Description automatically generated">
            <a:extLst>
              <a:ext uri="{FF2B5EF4-FFF2-40B4-BE49-F238E27FC236}">
                <a16:creationId xmlns:a16="http://schemas.microsoft.com/office/drawing/2014/main" id="{4FC0564B-71D4-4CCB-830F-4F0680E167CD}"/>
              </a:ext>
            </a:extLst>
          </p:cNvPr>
          <p:cNvPicPr>
            <a:picLocks noChangeAspect="1"/>
          </p:cNvPicPr>
          <p:nvPr/>
        </p:nvPicPr>
        <p:blipFill rotWithShape="1">
          <a:blip r:embed="rId3">
            <a:extLst>
              <a:ext uri="{28A0092B-C50C-407E-A947-70E740481C1C}">
                <a14:useLocalDpi xmlns:a14="http://schemas.microsoft.com/office/drawing/2010/main" val="0"/>
              </a:ext>
            </a:extLst>
          </a:blip>
          <a:srcRect r="80733"/>
          <a:stretch/>
        </p:blipFill>
        <p:spPr>
          <a:xfrm>
            <a:off x="3717230" y="2817292"/>
            <a:ext cx="1225676" cy="2883238"/>
          </a:xfrm>
          <a:prstGeom prst="rect">
            <a:avLst/>
          </a:prstGeom>
        </p:spPr>
      </p:pic>
      <p:pic>
        <p:nvPicPr>
          <p:cNvPr id="5" name="Picture 4" descr="A close up of a logo&#10;&#10;Description automatically generated">
            <a:extLst>
              <a:ext uri="{FF2B5EF4-FFF2-40B4-BE49-F238E27FC236}">
                <a16:creationId xmlns:a16="http://schemas.microsoft.com/office/drawing/2014/main" id="{6F9AB491-8C8D-4077-BA39-4ABF22C4D7DB}"/>
              </a:ext>
            </a:extLst>
          </p:cNvPr>
          <p:cNvPicPr>
            <a:picLocks noChangeAspect="1"/>
          </p:cNvPicPr>
          <p:nvPr/>
        </p:nvPicPr>
        <p:blipFill rotWithShape="1">
          <a:blip r:embed="rId3">
            <a:extLst>
              <a:ext uri="{28A0092B-C50C-407E-A947-70E740481C1C}">
                <a14:useLocalDpi xmlns:a14="http://schemas.microsoft.com/office/drawing/2010/main" val="0"/>
              </a:ext>
            </a:extLst>
          </a:blip>
          <a:srcRect l="36881" r="39070"/>
          <a:stretch/>
        </p:blipFill>
        <p:spPr>
          <a:xfrm>
            <a:off x="7373387" y="2829992"/>
            <a:ext cx="1529866" cy="2883238"/>
          </a:xfrm>
          <a:prstGeom prst="rect">
            <a:avLst/>
          </a:prstGeom>
        </p:spPr>
      </p:pic>
      <p:sp>
        <p:nvSpPr>
          <p:cNvPr id="16" name="Arrow: Right 15">
            <a:extLst>
              <a:ext uri="{FF2B5EF4-FFF2-40B4-BE49-F238E27FC236}">
                <a16:creationId xmlns:a16="http://schemas.microsoft.com/office/drawing/2014/main" id="{D5A0D6AB-952F-4227-8A88-B371AD509570}"/>
              </a:ext>
            </a:extLst>
          </p:cNvPr>
          <p:cNvSpPr/>
          <p:nvPr/>
        </p:nvSpPr>
        <p:spPr>
          <a:xfrm>
            <a:off x="9362742" y="5779867"/>
            <a:ext cx="2415941" cy="63526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SYMPTOMS CONTINUE</a:t>
            </a:r>
          </a:p>
        </p:txBody>
      </p:sp>
      <p:sp>
        <p:nvSpPr>
          <p:cNvPr id="4" name="TextBox 3">
            <a:extLst>
              <a:ext uri="{FF2B5EF4-FFF2-40B4-BE49-F238E27FC236}">
                <a16:creationId xmlns:a16="http://schemas.microsoft.com/office/drawing/2014/main" id="{9D4A0E75-5515-42ED-B116-423D747FBC2F}"/>
              </a:ext>
            </a:extLst>
          </p:cNvPr>
          <p:cNvSpPr txBox="1"/>
          <p:nvPr/>
        </p:nvSpPr>
        <p:spPr>
          <a:xfrm>
            <a:off x="5394068" y="3657839"/>
            <a:ext cx="1855028"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OR</a:t>
            </a:r>
          </a:p>
        </p:txBody>
      </p:sp>
      <p:sp>
        <p:nvSpPr>
          <p:cNvPr id="11" name="TextBox 10">
            <a:extLst>
              <a:ext uri="{FF2B5EF4-FFF2-40B4-BE49-F238E27FC236}">
                <a16:creationId xmlns:a16="http://schemas.microsoft.com/office/drawing/2014/main" id="{98A64E68-22F4-47C9-8433-E75D62AB776F}"/>
              </a:ext>
            </a:extLst>
          </p:cNvPr>
          <p:cNvSpPr txBox="1"/>
          <p:nvPr/>
        </p:nvSpPr>
        <p:spPr>
          <a:xfrm>
            <a:off x="984895" y="1386896"/>
            <a:ext cx="10282661"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rial"/>
                <a:ea typeface="+mn-ea"/>
                <a:cs typeface="+mn-cs"/>
              </a:rPr>
              <a:t>As of Oct. 1, 2020, Nova Scotia health advises all individuals </a:t>
            </a:r>
            <a:r>
              <a:rPr kumimoji="0" lang="en-US" sz="1800" b="0" i="0" u="none" strike="noStrike" kern="1200" cap="none" spc="0" normalizeH="0" baseline="0" noProof="0" dirty="0">
                <a:ln>
                  <a:noFill/>
                </a:ln>
                <a:solidFill>
                  <a:prstClr val="white"/>
                </a:solidFill>
                <a:effectLst/>
                <a:uLnTx/>
                <a:uFillTx/>
                <a:latin typeface="Arial"/>
                <a:ea typeface="+mn-ea"/>
                <a:cs typeface="+mn-cs"/>
              </a:rPr>
              <a:t>who feel they need to be assessed to perform an online COVID-19 Assessment (see link below). If you are unable to access the online version, you can still call 811 for a telephone assessment. If you are currently experiencing or have experienced the following COVID-19 symptoms in the last 48hrs please follow the link below. </a:t>
            </a:r>
          </a:p>
        </p:txBody>
      </p:sp>
    </p:spTree>
    <p:extLst>
      <p:ext uri="{BB962C8B-B14F-4D97-AF65-F5344CB8AC3E}">
        <p14:creationId xmlns:p14="http://schemas.microsoft.com/office/powerpoint/2010/main" val="257974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194D6-F89A-4640-B03C-54A067986777}"/>
              </a:ext>
            </a:extLst>
          </p:cNvPr>
          <p:cNvSpPr>
            <a:spLocks noGrp="1"/>
          </p:cNvSpPr>
          <p:nvPr>
            <p:ph type="title"/>
          </p:nvPr>
        </p:nvSpPr>
        <p:spPr/>
        <p:txBody>
          <a:bodyPr>
            <a:normAutofit/>
          </a:bodyPr>
          <a:lstStyle/>
          <a:p>
            <a:pPr algn="l"/>
            <a:r>
              <a:rPr lang="en-CA" sz="2400" dirty="0"/>
              <a:t>…OR Two Or More Of The Following Symptoms </a:t>
            </a:r>
            <a:br>
              <a:rPr lang="en-CA" sz="2400" dirty="0"/>
            </a:br>
            <a:r>
              <a:rPr lang="en-CA" sz="2400" dirty="0"/>
              <a:t>(New Or Worsening):</a:t>
            </a:r>
          </a:p>
        </p:txBody>
      </p:sp>
      <p:pic>
        <p:nvPicPr>
          <p:cNvPr id="5" name="Picture 4" descr="A close up of a logo&#10;&#10;Description automatically generated">
            <a:extLst>
              <a:ext uri="{FF2B5EF4-FFF2-40B4-BE49-F238E27FC236}">
                <a16:creationId xmlns:a16="http://schemas.microsoft.com/office/drawing/2014/main" id="{81B23482-E011-49B5-B227-C9D789947EAA}"/>
              </a:ext>
            </a:extLst>
          </p:cNvPr>
          <p:cNvPicPr>
            <a:picLocks noChangeAspect="1"/>
          </p:cNvPicPr>
          <p:nvPr/>
        </p:nvPicPr>
        <p:blipFill rotWithShape="1">
          <a:blip r:embed="rId3">
            <a:extLst>
              <a:ext uri="{28A0092B-C50C-407E-A947-70E740481C1C}">
                <a14:useLocalDpi xmlns:a14="http://schemas.microsoft.com/office/drawing/2010/main" val="0"/>
              </a:ext>
            </a:extLst>
          </a:blip>
          <a:srcRect l="80316"/>
          <a:stretch/>
        </p:blipFill>
        <p:spPr>
          <a:xfrm>
            <a:off x="9425247" y="2236713"/>
            <a:ext cx="1034015" cy="2380908"/>
          </a:xfrm>
          <a:prstGeom prst="rect">
            <a:avLst/>
          </a:prstGeom>
        </p:spPr>
      </p:pic>
      <p:pic>
        <p:nvPicPr>
          <p:cNvPr id="15" name="Picture 14" descr="A close up of a logo&#10;&#10;Description automatically generated">
            <a:extLst>
              <a:ext uri="{FF2B5EF4-FFF2-40B4-BE49-F238E27FC236}">
                <a16:creationId xmlns:a16="http://schemas.microsoft.com/office/drawing/2014/main" id="{884948E3-4AE4-4575-9644-17218E9C4C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4331" y="2240378"/>
            <a:ext cx="1115476" cy="2377243"/>
          </a:xfrm>
          <a:prstGeom prst="rect">
            <a:avLst/>
          </a:prstGeom>
        </p:spPr>
      </p:pic>
      <p:sp>
        <p:nvSpPr>
          <p:cNvPr id="17" name="TextBox 16">
            <a:extLst>
              <a:ext uri="{FF2B5EF4-FFF2-40B4-BE49-F238E27FC236}">
                <a16:creationId xmlns:a16="http://schemas.microsoft.com/office/drawing/2014/main" id="{09353EFF-0800-42B7-8B41-125607A915EB}"/>
              </a:ext>
            </a:extLst>
          </p:cNvPr>
          <p:cNvSpPr txBox="1"/>
          <p:nvPr/>
        </p:nvSpPr>
        <p:spPr>
          <a:xfrm>
            <a:off x="1676070" y="4937568"/>
            <a:ext cx="147499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Sore throat</a:t>
            </a:r>
          </a:p>
        </p:txBody>
      </p:sp>
      <p:sp>
        <p:nvSpPr>
          <p:cNvPr id="21" name="TextBox 20">
            <a:extLst>
              <a:ext uri="{FF2B5EF4-FFF2-40B4-BE49-F238E27FC236}">
                <a16:creationId xmlns:a16="http://schemas.microsoft.com/office/drawing/2014/main" id="{8191FC56-EAA0-48B7-BD9D-7BC4E6EA94DA}"/>
              </a:ext>
            </a:extLst>
          </p:cNvPr>
          <p:cNvSpPr txBox="1"/>
          <p:nvPr/>
        </p:nvSpPr>
        <p:spPr>
          <a:xfrm>
            <a:off x="4157633" y="4937837"/>
            <a:ext cx="147499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Runny nose</a:t>
            </a:r>
          </a:p>
        </p:txBody>
      </p:sp>
      <p:sp>
        <p:nvSpPr>
          <p:cNvPr id="23" name="TextBox 22">
            <a:extLst>
              <a:ext uri="{FF2B5EF4-FFF2-40B4-BE49-F238E27FC236}">
                <a16:creationId xmlns:a16="http://schemas.microsoft.com/office/drawing/2014/main" id="{161E68C3-B90C-4C86-8D40-62CB2BAC85C3}"/>
              </a:ext>
            </a:extLst>
          </p:cNvPr>
          <p:cNvSpPr txBox="1"/>
          <p:nvPr/>
        </p:nvSpPr>
        <p:spPr>
          <a:xfrm>
            <a:off x="6764331" y="4937837"/>
            <a:ext cx="147499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Headache</a:t>
            </a:r>
          </a:p>
        </p:txBody>
      </p:sp>
      <p:sp>
        <p:nvSpPr>
          <p:cNvPr id="25" name="TextBox 24">
            <a:extLst>
              <a:ext uri="{FF2B5EF4-FFF2-40B4-BE49-F238E27FC236}">
                <a16:creationId xmlns:a16="http://schemas.microsoft.com/office/drawing/2014/main" id="{0E725F47-4875-4371-BB79-764E997D3E8B}"/>
              </a:ext>
            </a:extLst>
          </p:cNvPr>
          <p:cNvSpPr txBox="1"/>
          <p:nvPr/>
        </p:nvSpPr>
        <p:spPr>
          <a:xfrm>
            <a:off x="9220017" y="4937568"/>
            <a:ext cx="1474993"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Shortness of breath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31" name="Picture 30" descr="A close up of a logo&#10;&#10;Description automatically generated">
            <a:extLst>
              <a:ext uri="{FF2B5EF4-FFF2-40B4-BE49-F238E27FC236}">
                <a16:creationId xmlns:a16="http://schemas.microsoft.com/office/drawing/2014/main" id="{9517B590-25C6-4BB6-BA40-098F4C43DD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0011" y="2519347"/>
            <a:ext cx="1108259" cy="2011680"/>
          </a:xfrm>
          <a:prstGeom prst="rect">
            <a:avLst/>
          </a:prstGeom>
        </p:spPr>
      </p:pic>
      <p:pic>
        <p:nvPicPr>
          <p:cNvPr id="3" name="Picture 2" descr="A close up of a logo&#10;&#10;Description automatically generated">
            <a:extLst>
              <a:ext uri="{FF2B5EF4-FFF2-40B4-BE49-F238E27FC236}">
                <a16:creationId xmlns:a16="http://schemas.microsoft.com/office/drawing/2014/main" id="{B1B786F6-8696-4C3A-A07A-6AEBB9334604}"/>
              </a:ext>
            </a:extLst>
          </p:cNvPr>
          <p:cNvPicPr>
            <a:picLocks noChangeAspect="1"/>
          </p:cNvPicPr>
          <p:nvPr/>
        </p:nvPicPr>
        <p:blipFill rotWithShape="1">
          <a:blip r:embed="rId6">
            <a:extLst>
              <a:ext uri="{28A0092B-C50C-407E-A947-70E740481C1C}">
                <a14:useLocalDpi xmlns:a14="http://schemas.microsoft.com/office/drawing/2010/main" val="0"/>
              </a:ext>
            </a:extLst>
          </a:blip>
          <a:srcRect l="57497" r="24630"/>
          <a:stretch/>
        </p:blipFill>
        <p:spPr>
          <a:xfrm>
            <a:off x="1586997" y="2236713"/>
            <a:ext cx="1216953" cy="2380908"/>
          </a:xfrm>
          <a:prstGeom prst="rect">
            <a:avLst/>
          </a:prstGeom>
        </p:spPr>
      </p:pic>
    </p:spTree>
    <p:extLst>
      <p:ext uri="{BB962C8B-B14F-4D97-AF65-F5344CB8AC3E}">
        <p14:creationId xmlns:p14="http://schemas.microsoft.com/office/powerpoint/2010/main" val="3011868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B91D2-7F36-4EE9-AAD5-D4B006BDC824}"/>
              </a:ext>
            </a:extLst>
          </p:cNvPr>
          <p:cNvSpPr>
            <a:spLocks noGrp="1"/>
          </p:cNvSpPr>
          <p:nvPr>
            <p:ph type="title"/>
          </p:nvPr>
        </p:nvSpPr>
        <p:spPr/>
        <p:txBody>
          <a:bodyPr/>
          <a:lstStyle/>
          <a:p>
            <a:endParaRPr lang="en-CA"/>
          </a:p>
        </p:txBody>
      </p:sp>
      <p:pic>
        <p:nvPicPr>
          <p:cNvPr id="6" name="Content Placeholder 5" descr="Graphical user interface, application&#10;&#10;Description automatically generated">
            <a:extLst>
              <a:ext uri="{FF2B5EF4-FFF2-40B4-BE49-F238E27FC236}">
                <a16:creationId xmlns:a16="http://schemas.microsoft.com/office/drawing/2014/main" id="{306B6FD5-1219-4731-8CF2-F666D03737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4610" y="310645"/>
            <a:ext cx="4819274" cy="6236709"/>
          </a:xfrm>
        </p:spPr>
      </p:pic>
    </p:spTree>
    <p:extLst>
      <p:ext uri="{BB962C8B-B14F-4D97-AF65-F5344CB8AC3E}">
        <p14:creationId xmlns:p14="http://schemas.microsoft.com/office/powerpoint/2010/main" val="3288259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70382-3F53-4BAD-B8FB-5BE0C6E6A0AC}"/>
              </a:ext>
            </a:extLst>
          </p:cNvPr>
          <p:cNvSpPr>
            <a:spLocks noGrp="1"/>
          </p:cNvSpPr>
          <p:nvPr>
            <p:ph type="title"/>
          </p:nvPr>
        </p:nvSpPr>
        <p:spPr/>
        <p:txBody>
          <a:bodyPr/>
          <a:lstStyle/>
          <a:p>
            <a:pPr algn="l"/>
            <a:r>
              <a:rPr lang="en-CA" dirty="0"/>
              <a:t>WHEN ELSE DO YOU Need To Be Assessed For COVID-19?</a:t>
            </a:r>
          </a:p>
        </p:txBody>
      </p:sp>
      <p:sp>
        <p:nvSpPr>
          <p:cNvPr id="3" name="Content Placeholder 2">
            <a:extLst>
              <a:ext uri="{FF2B5EF4-FFF2-40B4-BE49-F238E27FC236}">
                <a16:creationId xmlns:a16="http://schemas.microsoft.com/office/drawing/2014/main" id="{35DA9E87-5161-44CF-82B8-4C96CAF4CDB7}"/>
              </a:ext>
            </a:extLst>
          </p:cNvPr>
          <p:cNvSpPr>
            <a:spLocks noGrp="1"/>
          </p:cNvSpPr>
          <p:nvPr>
            <p:ph idx="1"/>
          </p:nvPr>
        </p:nvSpPr>
        <p:spPr>
          <a:xfrm>
            <a:off x="626482" y="2495801"/>
            <a:ext cx="9867672" cy="3207957"/>
          </a:xfrm>
        </p:spPr>
        <p:txBody>
          <a:bodyPr vert="horz" lIns="91440" tIns="45720" rIns="91440" bIns="45720" rtlCol="0" anchor="t">
            <a:normAutofit/>
          </a:bodyPr>
          <a:lstStyle/>
          <a:p>
            <a:r>
              <a:rPr lang="en-US" b="0" i="0" dirty="0">
                <a:effectLst/>
                <a:latin typeface="Helvetica Neue"/>
              </a:rPr>
              <a:t>If you think you have been exposed to COVID-19 </a:t>
            </a:r>
            <a:r>
              <a:rPr lang="en-US" dirty="0">
                <a:latin typeface="Helvetica Neue"/>
              </a:rPr>
              <a:t>by being in proximity of a positive case of COVID-19, or </a:t>
            </a:r>
            <a:endParaRPr lang="en-US" dirty="0"/>
          </a:p>
          <a:p>
            <a:endParaRPr lang="en-US" dirty="0">
              <a:latin typeface="Helvetica Neue"/>
            </a:endParaRPr>
          </a:p>
          <a:p>
            <a:r>
              <a:rPr lang="en-US" dirty="0">
                <a:latin typeface="Helvetica Neue"/>
              </a:rPr>
              <a:t>Are</a:t>
            </a:r>
            <a:r>
              <a:rPr lang="en-US" b="0" i="0" dirty="0">
                <a:effectLst/>
                <a:latin typeface="Helvetica Neue"/>
              </a:rPr>
              <a:t> experiencing any </a:t>
            </a:r>
            <a:r>
              <a:rPr lang="en-US" dirty="0">
                <a:latin typeface="Helvetica Neue"/>
              </a:rPr>
              <a:t>other symptoms</a:t>
            </a:r>
            <a:r>
              <a:rPr lang="en-US" b="0" i="0" dirty="0">
                <a:effectLst/>
                <a:latin typeface="Helvetica Neue"/>
              </a:rPr>
              <a:t> that concern you</a:t>
            </a:r>
            <a:endParaRPr lang="en-US" dirty="0"/>
          </a:p>
          <a:p>
            <a:endParaRPr lang="en-US" dirty="0">
              <a:latin typeface="Helvetica Neue"/>
            </a:endParaRPr>
          </a:p>
          <a:p>
            <a:r>
              <a:rPr lang="en-US" b="0" i="0" dirty="0">
                <a:effectLst/>
                <a:latin typeface="Helvetica Neue"/>
              </a:rPr>
              <a:t>If you are asked to isolate, please inform your immediate supervisor and depending on the severity of your symptoms, discuss work options at that time</a:t>
            </a:r>
          </a:p>
          <a:p>
            <a:endParaRPr lang="en-US" sz="2800" dirty="0"/>
          </a:p>
        </p:txBody>
      </p:sp>
    </p:spTree>
    <p:extLst>
      <p:ext uri="{BB962C8B-B14F-4D97-AF65-F5344CB8AC3E}">
        <p14:creationId xmlns:p14="http://schemas.microsoft.com/office/powerpoint/2010/main" val="21279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B67D1-1EE5-40DF-9C2A-AE8F81CCADAE}"/>
              </a:ext>
            </a:extLst>
          </p:cNvPr>
          <p:cNvSpPr>
            <a:spLocks noGrp="1"/>
          </p:cNvSpPr>
          <p:nvPr>
            <p:ph type="title"/>
          </p:nvPr>
        </p:nvSpPr>
        <p:spPr/>
        <p:txBody>
          <a:bodyPr/>
          <a:lstStyle/>
          <a:p>
            <a:pPr algn="l"/>
            <a:r>
              <a:rPr lang="en-US" dirty="0"/>
              <a:t>Symptom Timeline</a:t>
            </a:r>
            <a:endParaRPr lang="en-CA" dirty="0"/>
          </a:p>
        </p:txBody>
      </p:sp>
      <p:sp>
        <p:nvSpPr>
          <p:cNvPr id="3" name="Content Placeholder 2">
            <a:extLst>
              <a:ext uri="{FF2B5EF4-FFF2-40B4-BE49-F238E27FC236}">
                <a16:creationId xmlns:a16="http://schemas.microsoft.com/office/drawing/2014/main" id="{54996782-229F-44CF-BC31-BBE519280177}"/>
              </a:ext>
            </a:extLst>
          </p:cNvPr>
          <p:cNvSpPr>
            <a:spLocks noGrp="1"/>
          </p:cNvSpPr>
          <p:nvPr>
            <p:ph idx="1"/>
          </p:nvPr>
        </p:nvSpPr>
        <p:spPr>
          <a:xfrm>
            <a:off x="851338" y="2370883"/>
            <a:ext cx="8002974" cy="3589824"/>
          </a:xfrm>
        </p:spPr>
        <p:txBody>
          <a:bodyPr vert="horz" lIns="91440" tIns="45720" rIns="91440" bIns="45720" rtlCol="0" anchor="t">
            <a:noAutofit/>
          </a:bodyPr>
          <a:lstStyle/>
          <a:p>
            <a:pPr marL="0" indent="0">
              <a:buNone/>
            </a:pPr>
            <a:r>
              <a:rPr lang="en-US" b="1" dirty="0"/>
              <a:t>Once you are exposed to the infection;</a:t>
            </a:r>
          </a:p>
          <a:p>
            <a:r>
              <a:rPr lang="en-US" dirty="0">
                <a:cs typeface="Arial"/>
              </a:rPr>
              <a:t>It can take as little as 1 to 2 days to develop symptoms, or up to 14 days.</a:t>
            </a:r>
          </a:p>
          <a:p>
            <a:pPr marL="0" indent="0">
              <a:buNone/>
            </a:pPr>
            <a:r>
              <a:rPr lang="en-US" dirty="0">
                <a:ea typeface="+mn-lt"/>
                <a:cs typeface="+mn-lt"/>
              </a:rPr>
              <a:t>      Therefore, the government has implemented a 14-day </a:t>
            </a:r>
          </a:p>
          <a:p>
            <a:pPr marL="0" indent="0">
              <a:buNone/>
            </a:pPr>
            <a:r>
              <a:rPr lang="en-US" dirty="0">
                <a:ea typeface="+mn-lt"/>
                <a:cs typeface="+mn-lt"/>
              </a:rPr>
              <a:t>       quarantine (self-isolation) period in Nova Scotia.</a:t>
            </a:r>
            <a:endParaRPr lang="en-US" dirty="0"/>
          </a:p>
          <a:p>
            <a:endParaRPr lang="en-US" dirty="0">
              <a:cs typeface="Arial"/>
            </a:endParaRPr>
          </a:p>
          <a:p>
            <a:r>
              <a:rPr lang="en-US" dirty="0"/>
              <a:t>The average; however, is generally 5 to 6 days for symptoms to show</a:t>
            </a:r>
            <a:endParaRPr lang="en-US" dirty="0">
              <a:cs typeface="Arial"/>
            </a:endParaRPr>
          </a:p>
        </p:txBody>
      </p:sp>
      <p:pic>
        <p:nvPicPr>
          <p:cNvPr id="5122" name="Picture 2" descr="Valentines Day Calendar PNG Icon (14) - PNG Repo Free PNG Icons">
            <a:extLst>
              <a:ext uri="{FF2B5EF4-FFF2-40B4-BE49-F238E27FC236}">
                <a16:creationId xmlns:a16="http://schemas.microsoft.com/office/drawing/2014/main" id="{47308033-2C9F-4F02-86D9-C075ECBACE8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56682" y="662088"/>
            <a:ext cx="2111587" cy="211158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Download Free png Up Arrow Transparent Image - DLPNG.com">
            <a:extLst>
              <a:ext uri="{FF2B5EF4-FFF2-40B4-BE49-F238E27FC236}">
                <a16:creationId xmlns:a16="http://schemas.microsoft.com/office/drawing/2014/main" id="{1C70623D-059A-4B38-A84B-C6B18C59664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99031" y="3507555"/>
            <a:ext cx="2827057" cy="1479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37482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4199</TotalTime>
  <Words>2269</Words>
  <Application>Microsoft Office PowerPoint</Application>
  <PresentationFormat>Widescreen</PresentationFormat>
  <Paragraphs>239</Paragraphs>
  <Slides>34</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Calibri</vt:lpstr>
      <vt:lpstr>Calibri Light</vt:lpstr>
      <vt:lpstr>Helvetica Neue</vt:lpstr>
      <vt:lpstr>Helvetica Neue Light</vt:lpstr>
      <vt:lpstr>Symbol</vt:lpstr>
      <vt:lpstr>Wingdings</vt:lpstr>
      <vt:lpstr>Office Theme</vt:lpstr>
      <vt:lpstr>Damask</vt:lpstr>
      <vt:lpstr>COVID-19  EMPLOYEE ORIENTATION  to CAMPUS  </vt:lpstr>
      <vt:lpstr>COVID-19 What Is It?</vt:lpstr>
      <vt:lpstr>HOW DOES THE VIRUS GET INTO YOUR BODY?</vt:lpstr>
      <vt:lpstr>So What Happens When You  Get EXPOSED?</vt:lpstr>
      <vt:lpstr>COVID-19 Symptoms  </vt:lpstr>
      <vt:lpstr>…OR Two Or More Of The Following Symptoms  (New Or Worsening):</vt:lpstr>
      <vt:lpstr>PowerPoint Presentation</vt:lpstr>
      <vt:lpstr>WHEN ELSE DO YOU Need To Be Assessed For COVID-19?</vt:lpstr>
      <vt:lpstr>Symptom Timeline</vt:lpstr>
      <vt:lpstr>Recovery</vt:lpstr>
      <vt:lpstr>Risk Factors which make you more vulnerable to Developing COVID-19</vt:lpstr>
      <vt:lpstr>Risk Factors which make you more vulnerable to Developing COVID-19</vt:lpstr>
      <vt:lpstr>Different Categories of Infection</vt:lpstr>
      <vt:lpstr>How Does it Spread?</vt:lpstr>
      <vt:lpstr>WHAT CAN the government do TO BREAK THE  CYCLE OF INFECTION? </vt:lpstr>
      <vt:lpstr>Clarifying QUARANTINE (SELF-ISOLATION)  vs  isolation</vt:lpstr>
      <vt:lpstr>So what has Acadia University done to make it safe for everyone?</vt:lpstr>
      <vt:lpstr>1. Elimination Controls</vt:lpstr>
      <vt:lpstr>3. Engineering Controls</vt:lpstr>
      <vt:lpstr>4. Administrative Controls</vt:lpstr>
      <vt:lpstr>5. Personal Protective Equipment (PPE)</vt:lpstr>
      <vt:lpstr>What Can YOU Do to prevent infection?</vt:lpstr>
      <vt:lpstr>What else can YOU do?</vt:lpstr>
      <vt:lpstr>IMPORTANCE OF A MASK</vt:lpstr>
      <vt:lpstr>What else Can you Do?</vt:lpstr>
      <vt:lpstr>Most Importantly</vt:lpstr>
      <vt:lpstr>Campus Signage EXAMPLES: </vt:lpstr>
      <vt:lpstr>Contact tracing on campus</vt:lpstr>
      <vt:lpstr>COVID-19 APP</vt:lpstr>
      <vt:lpstr>PERSONAL Safety During COVID-19</vt:lpstr>
      <vt:lpstr>What is expected from acadia university FACULTY &amp; Staff?</vt:lpstr>
      <vt:lpstr>What is expected from acadia students?</vt:lpstr>
      <vt:lpstr>Resource &amp; REFERENCE LINKS</vt:lpstr>
      <vt:lpstr>COVID-19 Preparedness &amp; EDUCATION CONTENT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EMPLOYEE ORIENTATION  to CAMPUS</dc:title>
  <dc:creator>Caroliina Landry</dc:creator>
  <cp:lastModifiedBy>Sherri Turner</cp:lastModifiedBy>
  <cp:revision>23</cp:revision>
  <dcterms:created xsi:type="dcterms:W3CDTF">2020-11-04T16:32:41Z</dcterms:created>
  <dcterms:modified xsi:type="dcterms:W3CDTF">2020-12-01T22:17:18Z</dcterms:modified>
</cp:coreProperties>
</file>