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8" r:id="rId3"/>
    <p:sldId id="271" r:id="rId4"/>
    <p:sldId id="272" r:id="rId5"/>
    <p:sldId id="290" r:id="rId6"/>
    <p:sldId id="273" r:id="rId7"/>
    <p:sldId id="276" r:id="rId8"/>
    <p:sldId id="274" r:id="rId9"/>
    <p:sldId id="278" r:id="rId10"/>
    <p:sldId id="277" r:id="rId11"/>
    <p:sldId id="287" r:id="rId12"/>
    <p:sldId id="279" r:id="rId13"/>
    <p:sldId id="275" r:id="rId14"/>
    <p:sldId id="280" r:id="rId15"/>
    <p:sldId id="284" r:id="rId16"/>
    <p:sldId id="283" r:id="rId17"/>
    <p:sldId id="288" r:id="rId18"/>
    <p:sldId id="289" r:id="rId19"/>
    <p:sldId id="291" r:id="rId20"/>
    <p:sldId id="281" r:id="rId21"/>
    <p:sldId id="286" r:id="rId22"/>
    <p:sldId id="282" r:id="rId23"/>
    <p:sldId id="270" r:id="rId24"/>
    <p:sldId id="292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CBDDD-BDAA-4712-B9CD-7BED039A1C59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D9A1E-B1A7-43C1-8F8F-33FADC25D8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22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D9A1E-B1A7-43C1-8F8F-33FADC25D8C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59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6A3E-254B-4D42-AEDF-6AFED628A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04937-5691-473E-A0C6-7ED9AD2F5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021CD-F572-454A-B9A8-CC279687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668F-8E62-499C-890D-DB1BF5081E86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F1D67-8FE9-4F49-88B1-43BEB4FF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041C-E257-4D96-9E0B-F9D7E8E0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1382-9B1D-4251-A597-E4D7AC97C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5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E13-2E1C-465E-A671-F5F9E71D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C108D-562A-43A6-89D5-76DCA5B75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07025-2356-48B3-9047-9E276712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668F-8E62-499C-890D-DB1BF5081E86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E284B-21A5-4FC3-B857-2A48DAD7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1079-18AA-4B93-BDEC-903F526B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1382-9B1D-4251-A597-E4D7AC97C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66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39AF1-141F-41AD-A2F4-82869E245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9CE06-DB22-4607-827A-6D1F9E68F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EF7D6-BEF4-46F5-9F0E-E88E6666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668F-8E62-499C-890D-DB1BF5081E86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700AF-45F0-48F1-9A44-A58D19D5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64BA4-42ED-4D2F-8E0B-74828AC8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1382-9B1D-4251-A597-E4D7AC97C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615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7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03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6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5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43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2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2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E6FF-A24B-4E72-AC0C-E232EE93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F4A25-4D5F-4DF5-B98F-979CD10C3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42B8C-73C5-4561-9CC4-1C4D7FC2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668F-8E62-499C-890D-DB1BF5081E86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ADFFF-3742-4D32-8467-FEF0C689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62515-28F2-4998-83C4-B0BA9B5C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1382-9B1D-4251-A597-E4D7AC97C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212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52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14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55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406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7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24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32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01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E866-AC9E-415E-B785-A9A4E0C8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72314-D3B0-4E10-8255-161BEDF6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FF62A-08A9-41E2-9B12-171A128F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668F-8E62-499C-890D-DB1BF5081E86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51CF-7134-443B-AA72-28A5C079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933E-C5CC-4286-8BFC-9869A014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1382-9B1D-4251-A597-E4D7AC97C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0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817B-4633-4A05-BF3A-0C979652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EC5A-07CF-4D2A-BE5E-F92E8634F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6BF11-40C1-4AAA-A01A-D1336732F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E8ED9-36AC-4FDD-8E07-5F36EE35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668F-8E62-499C-890D-DB1BF5081E86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66E83-94E5-4835-B5FC-7972CA53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D0431-630D-4621-9EEC-E96356F4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1382-9B1D-4251-A597-E4D7AC97C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000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933B-C973-46DF-ABEF-8EFEEA64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52B2-8173-44AC-AA9E-07691286F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774AE-7909-4E52-8FD7-A003D25AE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9C774-7878-47DE-97B2-CE8420B04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B84B5-B261-43A7-B150-2C120DAE2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A6AC7-6CBB-48E9-9080-18E3A807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668F-8E62-499C-890D-DB1BF5081E86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454158-F49D-4566-BB3C-955C6783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23E07-EBAF-4B73-AC0C-CC87BFC6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1382-9B1D-4251-A597-E4D7AC97C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360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58B6-D912-414F-B603-8905DA43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C3966-4D08-43C9-866A-815A258F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668F-8E62-499C-890D-DB1BF5081E86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57462-7FDB-402D-A709-CC6CC037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AC96-E960-48BC-9D69-F74007EB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1382-9B1D-4251-A597-E4D7AC97C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819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53C04-42FE-49BC-AFA8-8B46EB41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668F-8E62-499C-890D-DB1BF5081E86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58D0-C4EE-4372-BD74-6DCB70D2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44A53-D23E-4A5A-88A5-0883AB6C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1382-9B1D-4251-A597-E4D7AC97C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7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388B-E2B1-45F9-86BC-7F18102B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A4957-356D-43A2-9A42-EA6AF8F49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BB602-767C-4F0B-B8B9-5C7414A39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5A7F1-7737-418E-8FDD-92659A10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668F-8E62-499C-890D-DB1BF5081E86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0B64E-7993-4E6E-9BA0-EA10E801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0D7C4-745D-41C8-80B1-49B22F83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1382-9B1D-4251-A597-E4D7AC97C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49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C212-A91E-487E-9E2A-AFCDC5BC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79299-BF40-4416-B3D1-CEA3E812A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AE102-493D-4566-B049-5767C2BFE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CC5A0-EADA-482E-A88E-F83CCDF1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668F-8E62-499C-890D-DB1BF5081E86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D174-D14A-4246-8717-1A596884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62C2A-366F-4016-B332-D256140D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1382-9B1D-4251-A597-E4D7AC97C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59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D8412-52D8-4FE6-B3B6-AEF6D325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30049-F2AD-42A2-AF98-ECBE2CEFA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84547-AE3A-4CB4-AE70-073AB7601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F668F-8E62-499C-890D-DB1BF5081E86}" type="datetimeFigureOut">
              <a:rPr lang="en-CA" smtClean="0"/>
              <a:t>2021-08-30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50B18-3B92-4C33-9D1D-158D4B14A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BEBB6-23EF-4731-9AFA-97B2AFB53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1382-9B1D-4251-A597-E4D7AC97C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240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04E684-10F4-4CC3-A0B9-F03AA7BE37C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amhx.ca/redcap/surveys/?s=N93X9NLEXX" TargetMode="External"/><Relationship Id="rId2" Type="http://schemas.openxmlformats.org/officeDocument/2006/relationships/hyperlink" Target="https://edc.camhx.ca/redcap/surveys/?s=MJYMXW9LTH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h.ca/-/media/files/camh_covid19_infosheet-challenge_worries-pdf.pdf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h.ca/en/health-info/mental-health-and-covid-19/stigma-and-prejudice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ingriverhealthsystem.com/coronavirus/facts-not-fea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acadiau.ca/student-life/health-wellness/mental-health.html" TargetMode="External"/><Relationship Id="rId2" Type="http://schemas.openxmlformats.org/officeDocument/2006/relationships/hyperlink" Target="https://www2.acadiau.ca/files/files/Files%20~%20Security/HealthHurdles/Mental%20Health%20Supports%20Employees.pdf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pguide.org/articles/anxiety/coronavirus-anxiety.htm" TargetMode="External"/><Relationship Id="rId2" Type="http://schemas.openxmlformats.org/officeDocument/2006/relationships/hyperlink" Target="https://coronaphobia.org/public-resource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hs.uk/every-mind-matters/coronavirus/covid-19-anxiety-tip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public-health/services/diseases/2019-novel-coronavirus-infection/guidance-documents/people-with-disabilities.html" TargetMode="External"/><Relationship Id="rId2" Type="http://schemas.openxmlformats.org/officeDocument/2006/relationships/hyperlink" Target="https://novascotia.cmha.ca/community-capacity/coping-covid-19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camh.ca/en/health-info/mental-health-and-covid-19/faq-and-resources/self-help-booklet-seri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lscience.com/health-and-medicine/cave-syndrome-the-worry-of-the-world-postlockdown-/" TargetMode="External"/><Relationship Id="rId2" Type="http://schemas.openxmlformats.org/officeDocument/2006/relationships/hyperlink" Target="https://www.camh.ca/en/health-info/mental-health-and-covid-19/coping-with-stress-and-anxiety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scientificamerican.com/article/cave-syndrome-keeps-the-vaccinated-in-social-isolation1/" TargetMode="External"/><Relationship Id="rId4" Type="http://schemas.openxmlformats.org/officeDocument/2006/relationships/hyperlink" Target="https://www.psychologytoday.com/ca/blog/the-pacific-heart/202105/cave-syndrome-viral-and-social-toxins-and-the-inner-lif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sj.com/articles/fully-vaccinated-but-anxious-about-a-return-to-normal-life-you-may-have-cave-syndrome-11626870612?mod=e2fb&amp;fbclid=IwAR0snoXd-MxKY2_w9sVv014V3X3cAJDkiVSZCuTeXXZ4cxWhIPRlVgvUdGo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phobia.org/lis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scotia.ca/coronavirus/" TargetMode="External"/><Relationship Id="rId2" Type="http://schemas.openxmlformats.org/officeDocument/2006/relationships/hyperlink" Target="https://www.who.int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canada.ca/en/public-health/services/diseases/coronavirus-disease-covid-19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h.ca/-/media/files/camh_covid19_infosheet-dealing_with_problems-pdf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B953-CE09-4E68-945D-DF5675B8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8" y="943897"/>
            <a:ext cx="11356258" cy="4771796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	Cave</a:t>
            </a:r>
            <a:br>
              <a:rPr lang="en-CA" dirty="0"/>
            </a:br>
            <a:r>
              <a:rPr lang="en-CA" dirty="0"/>
              <a:t>			Syndrome</a:t>
            </a:r>
            <a:br>
              <a:rPr lang="en-CA" dirty="0"/>
            </a:br>
            <a:r>
              <a:rPr lang="en-CA" dirty="0"/>
              <a:t>					and Anxiety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E9D73-A249-4A31-82DD-631D11975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2672" y="5715693"/>
            <a:ext cx="5895534" cy="779151"/>
          </a:xfrm>
        </p:spPr>
        <p:txBody>
          <a:bodyPr/>
          <a:lstStyle/>
          <a:p>
            <a:r>
              <a:rPr lang="en-CA" dirty="0"/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22208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65BA-00CA-4F19-AFDD-93C4190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 Your Stress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97748-243D-40AD-A842-FE61F381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1825624"/>
            <a:ext cx="11127545" cy="4870597"/>
          </a:xfrm>
        </p:spPr>
        <p:txBody>
          <a:bodyPr>
            <a:normAutofit/>
          </a:bodyPr>
          <a:lstStyle/>
          <a:p>
            <a:r>
              <a:rPr lang="en-CA" dirty="0"/>
              <a:t>Understand your stress levels.</a:t>
            </a:r>
          </a:p>
          <a:p>
            <a:r>
              <a:rPr lang="en-CA" dirty="0"/>
              <a:t>When people experience too much stress, they feel a loss of control, worry excessively, experience negative emotions, and subsequently get overwhelmed.</a:t>
            </a:r>
          </a:p>
          <a:p>
            <a:r>
              <a:rPr lang="en-CA" dirty="0"/>
              <a:t>To increase your coping capacity, you need to decrease your stress levels and identify your strengths.</a:t>
            </a:r>
          </a:p>
          <a:p>
            <a:r>
              <a:rPr lang="en-CA" dirty="0"/>
              <a:t>Try following the quiz below to help with assessing your perceived stress: </a:t>
            </a:r>
            <a:r>
              <a:rPr lang="en-CA" dirty="0">
                <a:hlinkClick r:id="rId2"/>
              </a:rPr>
              <a:t>https://edc.camhx.ca/redcap/surveys/?s=MJYMXW9LTH</a:t>
            </a:r>
            <a:r>
              <a:rPr lang="en-CA" dirty="0"/>
              <a:t> </a:t>
            </a:r>
          </a:p>
          <a:p>
            <a:r>
              <a:rPr lang="en-CA" dirty="0"/>
              <a:t>How much stress is too much quiz: </a:t>
            </a:r>
            <a:r>
              <a:rPr lang="en-CA" dirty="0">
                <a:hlinkClick r:id="rId3"/>
              </a:rPr>
              <a:t>https://edc.camhx.ca/redcap/surveys/?s=N93X9NLEXX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18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25FD-48F2-4939-B9CA-93D7F741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 Careful of the What Ifs?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B53F6-DCEB-4DC5-9975-FB78D7EA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825625"/>
            <a:ext cx="10734822" cy="466725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How will I cope IF I get sick? </a:t>
            </a:r>
          </a:p>
          <a:p>
            <a:r>
              <a:rPr lang="en-CA" dirty="0"/>
              <a:t>These can cause you to focus on the negatives and you may not be able to identify positives or solutions.</a:t>
            </a:r>
          </a:p>
          <a:p>
            <a:r>
              <a:rPr lang="en-CA" dirty="0"/>
              <a:t>During stressful times, people overestimate the negatives in situations. The statement above would force people to lay out all the repercussions of illness.</a:t>
            </a:r>
          </a:p>
          <a:p>
            <a:r>
              <a:rPr lang="en-CA" dirty="0"/>
              <a:t>What about coping? People are more resilient and have numerous resources that they may not even consider.</a:t>
            </a:r>
          </a:p>
          <a:p>
            <a:r>
              <a:rPr lang="en-CA" dirty="0"/>
              <a:t>Family, friends, community, workplace, provincial resources. All can help you cope and develop your abilities for resiliency.</a:t>
            </a:r>
          </a:p>
          <a:p>
            <a:r>
              <a:rPr lang="en-CA" dirty="0"/>
              <a:t>Do NOT underestimate your abilities when faced with challenges. Identify your strengths and move forward with focussing on those and building on your existing skills.</a:t>
            </a:r>
          </a:p>
        </p:txBody>
      </p:sp>
    </p:spTree>
    <p:extLst>
      <p:ext uri="{BB962C8B-B14F-4D97-AF65-F5344CB8AC3E}">
        <p14:creationId xmlns:p14="http://schemas.microsoft.com/office/powerpoint/2010/main" val="335452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EB07-EDE2-4EB9-B283-502BABE5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 your Anxious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5F13F-9E80-4012-A36C-32A17AA8F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High anxiety levels are fuelled by our thought processes.</a:t>
            </a:r>
          </a:p>
          <a:p>
            <a:r>
              <a:rPr lang="en-CA" dirty="0"/>
              <a:t>Thoughts can be so vivid, you feel they are true, such as:</a:t>
            </a:r>
          </a:p>
          <a:p>
            <a:pPr lvl="1"/>
            <a:r>
              <a:rPr lang="en-CA" dirty="0"/>
              <a:t>“There is nothing I can do” or </a:t>
            </a:r>
          </a:p>
          <a:p>
            <a:pPr lvl="1"/>
            <a:r>
              <a:rPr lang="en-CA" dirty="0"/>
              <a:t>“I can’t cope with that”</a:t>
            </a:r>
          </a:p>
          <a:p>
            <a:r>
              <a:rPr lang="en-CA" dirty="0"/>
              <a:t>These thoughts are not facts but you believe them to be true.</a:t>
            </a:r>
          </a:p>
          <a:p>
            <a:r>
              <a:rPr lang="en-CA" dirty="0"/>
              <a:t>How do we know if these are true or simply long held beliefs?</a:t>
            </a:r>
          </a:p>
          <a:p>
            <a:r>
              <a:rPr lang="en-CA" dirty="0"/>
              <a:t>Try following the link to challenge your worries and anxieties.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https://www.camh.ca/-/media/files/camh_covid19_infosheet-challenge_worries-pdf.pdf</a:t>
            </a:r>
            <a:r>
              <a:rPr lang="en-CA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942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8CC1-B7B6-404E-A792-C0967129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Decrease your Other Stressors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D13AC-E1F6-4110-9DA8-A9CD2B30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03" y="1872729"/>
            <a:ext cx="7499040" cy="4620146"/>
          </a:xfrm>
        </p:spPr>
        <p:txBody>
          <a:bodyPr>
            <a:normAutofit/>
          </a:bodyPr>
          <a:lstStyle/>
          <a:p>
            <a:r>
              <a:rPr lang="en-CA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COVID-19 is unlikely the only source of stress in everyone’s life at the moment.</a:t>
            </a:r>
          </a:p>
          <a:p>
            <a:r>
              <a:rPr lang="en-CA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Having an abundance of stress can be detrimental to your health.</a:t>
            </a:r>
          </a:p>
          <a:p>
            <a:r>
              <a:rPr lang="en-CA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Address stressors that you have control over such as eating right, exercise, sleep, increasing your immunity, mental health-go out for a walk, etc.</a:t>
            </a:r>
          </a:p>
          <a:p>
            <a:r>
              <a:rPr lang="en-CA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Practice relaxation and meditation (choose an activity that works for you, start slowly, make it a regular habit).</a:t>
            </a:r>
          </a:p>
          <a:p>
            <a:r>
              <a:rPr lang="en-CA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Increase your positive coping strategies (such as staying active, get sufficient sleep, quiet time, etc.).</a:t>
            </a:r>
          </a:p>
          <a:p>
            <a:r>
              <a:rPr lang="en-CA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Decrease your negative coping strategies (such as drinking, smoking, etc.).</a:t>
            </a:r>
          </a:p>
          <a:p>
            <a:r>
              <a:rPr lang="en-CA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Avoid negativity and negative people.</a:t>
            </a:r>
          </a:p>
        </p:txBody>
      </p:sp>
      <p:pic>
        <p:nvPicPr>
          <p:cNvPr id="6146" name="Picture 2" descr="Stick Figure Holding Check Or Cancel | 3D Animated Clipart for PowerPoint -  PresenterMedia.com">
            <a:extLst>
              <a:ext uri="{FF2B5EF4-FFF2-40B4-BE49-F238E27FC236}">
                <a16:creationId xmlns:a16="http://schemas.microsoft.com/office/drawing/2014/main" id="{B60E051E-7E45-4EAC-ADF1-3BF34394E2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9185" y="2084150"/>
            <a:ext cx="2895812" cy="28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6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020E385-54F4-42F2-9A7E-7A8B8160E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48CCA-57FB-4071-9E48-085C3E7F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Moderate Your Caffeine Intake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1A9DD-91F6-45DE-B754-57EB15B4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56856" cy="4351338"/>
          </a:xfrm>
        </p:spPr>
        <p:txBody>
          <a:bodyPr>
            <a:normAutofit/>
          </a:bodyPr>
          <a:lstStyle/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Coffee intake is a daily routine for many.</a:t>
            </a:r>
          </a:p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Too much can make your heart race.</a:t>
            </a:r>
          </a:p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This can feed your anxieties.</a:t>
            </a:r>
          </a:p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Limit and stop your intake of caffeine early in the day to avoid a sleepless or restless night of sleep.</a:t>
            </a:r>
          </a:p>
        </p:txBody>
      </p: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id="{B1B60728-8C3E-4908-96B8-23E962259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852" y="1948070"/>
            <a:ext cx="3429886" cy="3896139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Two Stick Figures Drinking Coffee | Great PowerPoint ClipArt for  Presentations - PresenterMedia.com">
            <a:extLst>
              <a:ext uri="{FF2B5EF4-FFF2-40B4-BE49-F238E27FC236}">
                <a16:creationId xmlns:a16="http://schemas.microsoft.com/office/drawing/2014/main" id="{31A6E74A-5E84-4A46-A55B-0B2C677A6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6824" y="2474168"/>
            <a:ext cx="2843942" cy="28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37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224B-4809-4C6A-A66B-240BB977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Be Kind to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396F4-5CC3-412D-B7BC-8A8FA43B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56856" cy="4351338"/>
          </a:xfrm>
        </p:spPr>
        <p:txBody>
          <a:bodyPr>
            <a:normAutofit/>
          </a:bodyPr>
          <a:lstStyle/>
          <a:p>
            <a:r>
              <a:rPr lang="en-CA" dirty="0"/>
              <a:t>Remember, you are only human</a:t>
            </a:r>
          </a:p>
          <a:p>
            <a:r>
              <a:rPr lang="en-CA" dirty="0"/>
              <a:t>You may forget something.</a:t>
            </a:r>
          </a:p>
          <a:p>
            <a:r>
              <a:rPr lang="en-CA" dirty="0"/>
              <a:t>You may not feel better right away.</a:t>
            </a:r>
          </a:p>
          <a:p>
            <a:r>
              <a:rPr lang="en-CA" dirty="0"/>
              <a:t>You may just want a break and sleep in.</a:t>
            </a:r>
          </a:p>
          <a:p>
            <a:r>
              <a:rPr lang="en-CA" dirty="0"/>
              <a:t>Look after yourself, or it can be difficult to look after your other responsibilities.</a:t>
            </a:r>
          </a:p>
        </p:txBody>
      </p:sp>
      <p:sp>
        <p:nvSpPr>
          <p:cNvPr id="71" name="Rounded Rectangle 17">
            <a:extLst>
              <a:ext uri="{FF2B5EF4-FFF2-40B4-BE49-F238E27FC236}">
                <a16:creationId xmlns:a16="http://schemas.microsoft.com/office/drawing/2014/main" id="{59978B14-66BF-4EAF-A8C8-CDF3C8634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852" y="1948070"/>
            <a:ext cx="3429886" cy="3896139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Gift Animation Stick figure Presentation, figure, 3D Computer Graphics,  recruiter, megaphone png | PNGWing">
            <a:extLst>
              <a:ext uri="{FF2B5EF4-FFF2-40B4-BE49-F238E27FC236}">
                <a16:creationId xmlns:a16="http://schemas.microsoft.com/office/drawing/2014/main" id="{32064E96-6616-4B6C-94CF-DC5C20C44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r="9192" b="-2"/>
          <a:stretch/>
        </p:blipFill>
        <p:spPr bwMode="auto">
          <a:xfrm>
            <a:off x="8226824" y="2268110"/>
            <a:ext cx="2843942" cy="32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9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FE11-EA91-46EF-BDAE-5A6719D4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284"/>
            <a:ext cx="10515600" cy="1325563"/>
          </a:xfrm>
        </p:spPr>
        <p:txBody>
          <a:bodyPr/>
          <a:lstStyle/>
          <a:p>
            <a:r>
              <a:rPr lang="en-CA" dirty="0"/>
              <a:t>Be Realistic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E9328-6EDD-42F8-9A14-9BBEC84A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608847"/>
            <a:ext cx="10233800" cy="4351338"/>
          </a:xfrm>
        </p:spPr>
        <p:txBody>
          <a:bodyPr/>
          <a:lstStyle/>
          <a:p>
            <a:r>
              <a:rPr lang="en-CA" dirty="0"/>
              <a:t>If you get symptoms of COVID-19-get tested. Stay home!</a:t>
            </a:r>
          </a:p>
          <a:p>
            <a:r>
              <a:rPr lang="en-CA" dirty="0"/>
              <a:t>Do not feel guilty about getting sick- do not place blame.</a:t>
            </a:r>
          </a:p>
          <a:p>
            <a:r>
              <a:rPr lang="en-CA" dirty="0"/>
              <a:t>Remember not one preventative strategy for COVID-19 is 100%.</a:t>
            </a:r>
          </a:p>
          <a:p>
            <a:r>
              <a:rPr lang="en-CA" dirty="0"/>
              <a:t>A combination of strategies is ideal, but the fact remains, you will never be 100% protected, unless you live in a bubble, so you need to find a way to move forward, to live life in a new normal.</a:t>
            </a:r>
          </a:p>
          <a:p>
            <a:r>
              <a:rPr lang="en-CA" dirty="0"/>
              <a:t>Everyone will need to find and implement their own comfort measures and strategies to move forward as restrictions ease.</a:t>
            </a:r>
          </a:p>
          <a:p>
            <a:r>
              <a:rPr lang="en-CA" dirty="0"/>
              <a:t>Everyone will be working at their own pace!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879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3728-DC8B-405F-9372-9648B6F7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Stigma and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1CB96-0A2D-44C3-8123-7F6B1521E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 not judge others for having a positive diagnosis, it can happen to any one of us.</a:t>
            </a:r>
          </a:p>
          <a:p>
            <a:r>
              <a:rPr lang="en-CA" dirty="0"/>
              <a:t>Once restrictions ease, continue to practice your personal strategies to ensure your safety, both mental and physical.</a:t>
            </a:r>
          </a:p>
          <a:p>
            <a:r>
              <a:rPr lang="en-CA" dirty="0"/>
              <a:t>See the following link to help with decreasing stigma and discrimination about COVID-19: </a:t>
            </a:r>
            <a:r>
              <a:rPr lang="en-CA" dirty="0">
                <a:hlinkClick r:id="rId2"/>
              </a:rPr>
              <a:t>https://www.camh.ca/en/health-info/mental-health-and-covid-19/stigma-and-prejudice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10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F2E4-19CB-460F-846B-B95A6109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Facts vs Fear: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9252-549A-4C1B-8201-61772A107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4821"/>
            <a:ext cx="63584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Follow the link to clarify the facts: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hlinkClick r:id="rId3"/>
              </a:rPr>
              <a:t>https://singingriverhealthsystem.com/coronavirus/facts-not-fear/</a:t>
            </a:r>
            <a:r>
              <a:rPr lang="en-CA" dirty="0"/>
              <a:t> </a:t>
            </a:r>
          </a:p>
        </p:txBody>
      </p:sp>
      <p:pic>
        <p:nvPicPr>
          <p:cNvPr id="12290" name="Picture 2" descr="Stick figure Microsoft PowerPoint PowerPoint animation, figures, hand,  presentation, cartoon png | PNGWing">
            <a:extLst>
              <a:ext uri="{FF2B5EF4-FFF2-40B4-BE49-F238E27FC236}">
                <a16:creationId xmlns:a16="http://schemas.microsoft.com/office/drawing/2014/main" id="{B2F3F3DC-4CE2-410E-8D80-7019AFC5E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r="3462" b="-6"/>
          <a:stretch/>
        </p:blipFill>
        <p:spPr bwMode="auto">
          <a:xfrm>
            <a:off x="7922922" y="1924505"/>
            <a:ext cx="3354676" cy="33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87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020E385-54F4-42F2-9A7E-7A8B8160E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3CC86-AF5E-48B0-9E90-A69F2EDB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Seek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FAC1-14C2-466D-845A-B0FF71B3C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56856" cy="4351338"/>
          </a:xfrm>
        </p:spPr>
        <p:txBody>
          <a:bodyPr>
            <a:normAutofit/>
          </a:bodyPr>
          <a:lstStyle/>
          <a:p>
            <a:r>
              <a:rPr lang="en-CA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Just because you need to physical distance, does not mean you are unable to connect- reach out through:</a:t>
            </a:r>
          </a:p>
          <a:p>
            <a:pPr lvl="1"/>
            <a:r>
              <a:rPr lang="en-CA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Phone calls, </a:t>
            </a:r>
          </a:p>
          <a:p>
            <a:pPr lvl="1"/>
            <a:r>
              <a:rPr lang="en-CA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Video chat, </a:t>
            </a:r>
          </a:p>
          <a:p>
            <a:pPr lvl="1"/>
            <a:r>
              <a:rPr lang="en-CA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Outdoor activities.</a:t>
            </a:r>
          </a:p>
          <a:p>
            <a:pPr marL="0" indent="0">
              <a:buNone/>
            </a:pPr>
            <a:endParaRPr lang="en-CA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id="{B1B60728-8C3E-4908-96B8-23E962259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852" y="1948070"/>
            <a:ext cx="3429886" cy="3896139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D# 5003 - Stick Figure Texting on Smart Phone - PowerPoint Animation |  Sculpture lessons, Animated clipart, Powerpoint animation">
            <a:extLst>
              <a:ext uri="{FF2B5EF4-FFF2-40B4-BE49-F238E27FC236}">
                <a16:creationId xmlns:a16="http://schemas.microsoft.com/office/drawing/2014/main" id="{C0058EB4-10D3-4BA5-B0DB-F656CDF715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57" y="2806185"/>
            <a:ext cx="2609876" cy="26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34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A423-73A3-4232-BD6D-A78F474A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Cave Syndrome?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2BF62-1D1F-4C12-ACF9-857614A57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non-medical term coined by psychiatrist Dr. Arthur Bregman.</a:t>
            </a:r>
          </a:p>
          <a:p>
            <a:r>
              <a:rPr lang="en-CA" dirty="0"/>
              <a:t>Basically it is the fear and anxiety of going out and re-joining society post COVID-19 pandemic.</a:t>
            </a:r>
          </a:p>
          <a:p>
            <a:r>
              <a:rPr lang="en-CA" dirty="0"/>
              <a:t>Ranges from extreme fear to simply being uncomfortable.</a:t>
            </a:r>
          </a:p>
          <a:p>
            <a:r>
              <a:rPr lang="en-CA" dirty="0"/>
              <a:t>This fear can jeopardize your life and your career.</a:t>
            </a:r>
          </a:p>
          <a:p>
            <a:r>
              <a:rPr lang="en-CA" dirty="0"/>
              <a:t>Some hesitancy is normal, but</a:t>
            </a:r>
          </a:p>
          <a:p>
            <a:r>
              <a:rPr lang="en-CA" dirty="0"/>
              <a:t>Clinically severe cases where you are not able to leave your house, you should be seeking professional help to alleviate these anxieties.</a:t>
            </a:r>
          </a:p>
        </p:txBody>
      </p:sp>
    </p:spTree>
    <p:extLst>
      <p:ext uri="{BB962C8B-B14F-4D97-AF65-F5344CB8AC3E}">
        <p14:creationId xmlns:p14="http://schemas.microsoft.com/office/powerpoint/2010/main" val="273984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7712-2D62-4D32-A943-A8BC1BB2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/>
              <a:t>I Still Can’t Cope!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4E96D-8CD4-4C17-918C-B42EF00AC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56856" cy="4351338"/>
          </a:xfrm>
        </p:spPr>
        <p:txBody>
          <a:bodyPr>
            <a:normAutofit/>
          </a:bodyPr>
          <a:lstStyle/>
          <a:p>
            <a:r>
              <a:rPr lang="en-CA" sz="2200" dirty="0"/>
              <a:t>You’ve reduced your stress and anxiety levels.</a:t>
            </a:r>
          </a:p>
          <a:p>
            <a:r>
              <a:rPr lang="en-CA" sz="2200" dirty="0"/>
              <a:t>You have reached out to loved ones and community, now what?</a:t>
            </a:r>
          </a:p>
          <a:p>
            <a:endParaRPr lang="en-CA" sz="2200" dirty="0"/>
          </a:p>
          <a:p>
            <a:r>
              <a:rPr lang="en-CA" sz="2200" dirty="0"/>
              <a:t>Look for formal support if necessary to help you cope during stressful times. Normal life can cause increased stress and with the addition of a pandemic, life can become overwhelming quick. Try your family doctor, community walk-in clinics, online support groups, distress lines, psychologist, or other health professional. See the next slide for supports in Nova Scotia.</a:t>
            </a:r>
          </a:p>
          <a:p>
            <a:endParaRPr lang="en-CA" sz="2200" dirty="0"/>
          </a:p>
        </p:txBody>
      </p:sp>
      <p:sp>
        <p:nvSpPr>
          <p:cNvPr id="137" name="Rounded Rectangle 17">
            <a:extLst>
              <a:ext uri="{FF2B5EF4-FFF2-40B4-BE49-F238E27FC236}">
                <a16:creationId xmlns:a16="http://schemas.microsoft.com/office/drawing/2014/main" id="{59978B14-66BF-4EAF-A8C8-CDF3C8634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852" y="1948070"/>
            <a:ext cx="3429886" cy="3896139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PresenterMedia Animation Microsoft PowerPoint Presentation , carpet  transparent background PNG clipart - PNG - Free transparent image">
            <a:extLst>
              <a:ext uri="{FF2B5EF4-FFF2-40B4-BE49-F238E27FC236}">
                <a16:creationId xmlns:a16="http://schemas.microsoft.com/office/drawing/2014/main" id="{0A6AF991-16E2-4D20-9F6B-1877DC497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r="29602" b="-2"/>
          <a:stretch/>
        </p:blipFill>
        <p:spPr bwMode="auto">
          <a:xfrm>
            <a:off x="8226824" y="2268110"/>
            <a:ext cx="2843942" cy="32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32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21B9-E7A2-4E9D-BF93-B6CD3C9C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1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Click on the link to view the employee mental health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C09CB-81B0-44BF-895B-A6891C559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2" y="1849796"/>
            <a:ext cx="9355014" cy="441032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r>
              <a:rPr lang="en-CA" sz="2000" dirty="0">
                <a:hlinkClick r:id="rId2"/>
              </a:rPr>
              <a:t>https://www2.acadiau.ca/files/files/Files%20~%20Security/HealthHurdles/Mental%20Health%20Supports%20Employees.pdf</a:t>
            </a:r>
            <a:r>
              <a:rPr lang="en-CA" sz="2000" dirty="0"/>
              <a:t> </a:t>
            </a:r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r>
              <a:rPr lang="en-CA" sz="4900" dirty="0"/>
              <a:t>For student mental health resources, please visit our Student Counselling Centre at the following link:</a:t>
            </a:r>
          </a:p>
          <a:p>
            <a:pPr marL="0" indent="0">
              <a:buNone/>
            </a:pPr>
            <a:endParaRPr lang="en-CA" sz="3600" dirty="0"/>
          </a:p>
          <a:p>
            <a:pPr marL="0" indent="0" algn="ctr">
              <a:buNone/>
            </a:pPr>
            <a:r>
              <a:rPr lang="en-CA" sz="2000" dirty="0">
                <a:hlinkClick r:id="rId3"/>
              </a:rPr>
              <a:t>https://www2.acadiau.ca/student-life/health-wellness/mental-health.html</a:t>
            </a:r>
            <a:r>
              <a:rPr lang="en-CA" sz="2000" dirty="0"/>
              <a:t> 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77371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74C4-5DBB-4907-86E0-3F50EF4C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1B25-C213-486D-8E1E-70F129961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44" y="1589648"/>
            <a:ext cx="10284655" cy="5008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A variety of resources: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https://coronaphobia.org/public-resources/</a:t>
            </a: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Coping with COVID-19 Anxiety</a:t>
            </a:r>
          </a:p>
          <a:p>
            <a:pPr marL="0" indent="0">
              <a:buNone/>
            </a:pPr>
            <a:r>
              <a:rPr lang="en-CA" dirty="0">
                <a:hlinkClick r:id="rId3"/>
              </a:rPr>
              <a:t>https://www.helpguide.org/articles/anxiety/coronavirus-anxiety.htm#</a:t>
            </a: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9 tips to help with worries of COVID-19</a:t>
            </a:r>
          </a:p>
          <a:p>
            <a:pPr marL="0" indent="0">
              <a:buNone/>
            </a:pPr>
            <a:r>
              <a:rPr lang="en-CA" dirty="0">
                <a:hlinkClick r:id="rId4"/>
              </a:rPr>
              <a:t>https://www.nhs.uk/every-mind-matters/coronavirus/covid-19-anxiety-tips/</a:t>
            </a: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929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C81C-2A5E-4D9F-9E7D-F963A1B8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03CD4-91EB-4FD9-BC42-C380017B4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Canadian Mental Health Association: Coping with COVID-19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https://novascotia.cmha.ca/community-capacity/coping-covid-19/</a:t>
            </a: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Protecting People with Disabilities:</a:t>
            </a:r>
          </a:p>
          <a:p>
            <a:pPr marL="0" indent="0">
              <a:buNone/>
            </a:pPr>
            <a:r>
              <a:rPr lang="en-CA" dirty="0">
                <a:hlinkClick r:id="rId3"/>
              </a:rPr>
              <a:t>https://www.canada.ca/en/public-health/services/diseases/2019-novel-coronavirus-infection/guidance-documents/people-with-disabilities.html</a:t>
            </a: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COVID-19 Self-Help Booklet Series:</a:t>
            </a:r>
          </a:p>
          <a:p>
            <a:pPr marL="0" indent="0">
              <a:buNone/>
            </a:pPr>
            <a:r>
              <a:rPr lang="en-CA" dirty="0">
                <a:hlinkClick r:id="rId4"/>
              </a:rPr>
              <a:t>https://www.camh.ca/en/health-info/mental-health-and-covid-19/faq-and-resources/self-help-booklet-series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301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68E3-F2E9-4BC5-A391-5213F4AE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7AC9A-335F-4635-9B4E-A0BFA5E0E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hlinkClick r:id="rId2"/>
              </a:rPr>
              <a:t>https://news.berkeley.edu/2021/08/03/overcoming-pandemic-cave-syndrome-why-is-it-so-complicated/</a:t>
            </a:r>
          </a:p>
          <a:p>
            <a:r>
              <a:rPr lang="en-CA" dirty="0">
                <a:hlinkClick r:id="rId2"/>
              </a:rPr>
              <a:t>https://www.camh.ca//covid19 </a:t>
            </a:r>
          </a:p>
          <a:p>
            <a:r>
              <a:rPr lang="en-CA" dirty="0">
                <a:hlinkClick r:id="rId2"/>
              </a:rPr>
              <a:t>https://www.camh.ca/en/health-info/mental-health-and-covid-19/coping-with-stress-and-anxiety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https://www.iflscience.com/health-and-medicine/cave-syndrome-the-worry-of-the-world-postlockdown-/</a:t>
            </a:r>
            <a:r>
              <a:rPr lang="en-CA" dirty="0"/>
              <a:t> </a:t>
            </a:r>
          </a:p>
          <a:p>
            <a:r>
              <a:rPr lang="en-CA" dirty="0">
                <a:hlinkClick r:id="rId4"/>
              </a:rPr>
              <a:t>https://www.psychologytoday.com/ca/blog/the-pacific-heart/202105/cave-syndrome-viral-and-social-toxins-and-the-inner-life</a:t>
            </a:r>
            <a:r>
              <a:rPr lang="en-CA" dirty="0"/>
              <a:t> </a:t>
            </a:r>
          </a:p>
          <a:p>
            <a:r>
              <a:rPr lang="en-CA" dirty="0">
                <a:hlinkClick r:id="rId5"/>
              </a:rPr>
              <a:t>https://www.scientificamerican.com/article/cave-syndrome-keeps-the-vaccinated-in-social-isolation1/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35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6D54-6276-4FCA-9317-80FF5E26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Understanding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FF67-6706-4FD4-9FEA-BE724EF1C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this 6 minute video to help you understand the risks and your decision process:</a:t>
            </a:r>
          </a:p>
          <a:p>
            <a:pPr marL="0" indent="0">
              <a:buNone/>
            </a:pPr>
            <a:endParaRPr lang="en-CA" dirty="0">
              <a:solidFill>
                <a:srgbClr val="FBCA98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CA" dirty="0">
                <a:solidFill>
                  <a:srgbClr val="FBCA9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https://www.wsj.com/articles/fully-vaccinated-but-anxious-about-a-return-to-normal-life-you-may-have-cave-syndrome-11626870612?mod=e2fb&amp;fbclid=IwAR0snoXd-MxKY2_w9sVv014V3X3cAJDkiVSZCuTeXXZ4cxWhIPRlVgvUdGo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66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44EB-A9F1-433C-8EF0-04787D2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3" y="626165"/>
            <a:ext cx="3382617" cy="5593660"/>
          </a:xfrm>
        </p:spPr>
        <p:txBody>
          <a:bodyPr>
            <a:normAutofit/>
          </a:bodyPr>
          <a:lstStyle/>
          <a:p>
            <a:r>
              <a:rPr lang="en-CA" sz="6000" dirty="0"/>
              <a:t>COVID Stress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DBB4B-7268-4396-BE02-E1445D69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68" y="626165"/>
            <a:ext cx="6848061" cy="37470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 algn="ctr">
              <a:buNone/>
            </a:pPr>
            <a:r>
              <a:rPr lang="en-CA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Take the quiz: </a:t>
            </a:r>
          </a:p>
          <a:p>
            <a:pPr marL="0" indent="0" algn="ctr">
              <a:buNone/>
            </a:pPr>
            <a:r>
              <a:rPr lang="en-CA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hlinkClick r:id="rId3"/>
              </a:rPr>
              <a:t>https://coronaphobia.org/list/</a:t>
            </a:r>
            <a:r>
              <a:rPr lang="en-CA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</a:p>
        </p:txBody>
      </p:sp>
      <p:pic>
        <p:nvPicPr>
          <p:cNvPr id="8194" name="Picture 2" descr="Animated Characters | 3D Figures for PowerPoint at PresenterMedia.com">
            <a:extLst>
              <a:ext uri="{FF2B5EF4-FFF2-40B4-BE49-F238E27FC236}">
                <a16:creationId xmlns:a16="http://schemas.microsoft.com/office/drawing/2014/main" id="{C374D534-C5E3-486C-B231-899E216776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3122" y="3655764"/>
            <a:ext cx="2764607" cy="27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1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xious Scared Figure | Great PowerPoint ClipArt for Presentations -  PresenterMedia.com">
            <a:extLst>
              <a:ext uri="{FF2B5EF4-FFF2-40B4-BE49-F238E27FC236}">
                <a16:creationId xmlns:a16="http://schemas.microsoft.com/office/drawing/2014/main" id="{BAEB23A1-1933-4605-8484-2489E496B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/>
          <a:stretch/>
        </p:blipFill>
        <p:spPr bwMode="auto">
          <a:xfrm>
            <a:off x="7552944" y="10"/>
            <a:ext cx="463905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7E60398-905F-436C-AB6F-00D742F62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42CD6-4521-4004-BFF7-5D98EFF5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365125"/>
            <a:ext cx="6960640" cy="1325563"/>
          </a:xfrm>
        </p:spPr>
        <p:txBody>
          <a:bodyPr>
            <a:normAutofit/>
          </a:bodyPr>
          <a:lstStyle/>
          <a:p>
            <a:pPr algn="ctr"/>
            <a:r>
              <a:rPr lang="en-CA" sz="4200" dirty="0"/>
              <a:t>Accept that Anxiety and Fear are Normal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1B430-E73D-438F-8260-DFBDECA8B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079791" cy="4351338"/>
          </a:xfrm>
        </p:spPr>
        <p:txBody>
          <a:bodyPr>
            <a:normAutofit/>
          </a:bodyPr>
          <a:lstStyle/>
          <a:p>
            <a:r>
              <a:rPr lang="en-CA" dirty="0"/>
              <a:t>COVID-19 is new and we continue to learn new information as it evolves.</a:t>
            </a:r>
          </a:p>
          <a:p>
            <a:r>
              <a:rPr lang="en-CA" dirty="0"/>
              <a:t>This can cause anxiety and fear.</a:t>
            </a:r>
          </a:p>
          <a:p>
            <a:r>
              <a:rPr lang="en-CA" dirty="0"/>
              <a:t>A healthy amount of anxiety can be normal:</a:t>
            </a:r>
          </a:p>
          <a:p>
            <a:r>
              <a:rPr lang="en-CA" dirty="0"/>
              <a:t>It can motivate us to protect ourselves and others.</a:t>
            </a:r>
          </a:p>
          <a:p>
            <a:r>
              <a:rPr lang="en-CA" dirty="0"/>
              <a:t>It can motivate us to learn more about the virus.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424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B5EAB-75C3-4379-8465-A64EA3A0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Seek Credible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975FB-6FD7-4513-94B7-F2569893F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1825625"/>
            <a:ext cx="10762957" cy="4351338"/>
          </a:xfrm>
        </p:spPr>
        <p:txBody>
          <a:bodyPr>
            <a:normAutofit/>
          </a:bodyPr>
          <a:lstStyle/>
          <a:p>
            <a:r>
              <a:rPr lang="en-CA" dirty="0"/>
              <a:t>There is a plethora of information out there on COVID-19.</a:t>
            </a:r>
          </a:p>
          <a:p>
            <a:r>
              <a:rPr lang="en-CA" dirty="0"/>
              <a:t>Ensure it is accurate information by going to credible sources such </a:t>
            </a:r>
            <a:r>
              <a:rPr lang="en-CA" dirty="0">
                <a:solidFill>
                  <a:schemeClr val="tx1"/>
                </a:solidFill>
              </a:rPr>
              <a:t>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World Health Organization</a:t>
            </a:r>
            <a:endParaRPr lang="en-US" i="0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of Nova Scotia</a:t>
            </a:r>
            <a:r>
              <a:rPr lang="en-US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sng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Canada</a:t>
            </a:r>
            <a:endParaRPr lang="en-US" i="0" u="sng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Manuale"/>
              </a:rPr>
              <a:t>Avoid unfamiliar websites and online discussion groups, as they are generally opinions, not facts.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Manuale"/>
              </a:rPr>
              <a:t>Be cautious of social media and information on these sites as they may not be reliable sources.</a:t>
            </a:r>
            <a:endParaRPr lang="en-US" b="0" i="0" dirty="0">
              <a:solidFill>
                <a:schemeClr val="tx1"/>
              </a:solidFill>
              <a:effectLst/>
              <a:latin typeface="Manuale"/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2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020E385-54F4-42F2-9A7E-7A8B8160E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7D6EA-E456-4047-9C41-ADA6933B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Avoid Information Overload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C62A-41F5-4614-A0DE-77A6C634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56856" cy="4351338"/>
          </a:xfrm>
        </p:spPr>
        <p:txBody>
          <a:bodyPr>
            <a:normAutofit/>
          </a:bodyPr>
          <a:lstStyle/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Limit checking sources of COVID-19 to once or twice a day.</a:t>
            </a:r>
          </a:p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Too much information is not always beneficial to our mental health.</a:t>
            </a:r>
          </a:p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This includes news, media, research articles, etc.</a:t>
            </a:r>
          </a:p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Information continues to shift rapidly, but daily changes of information will not impact your risk assessment.</a:t>
            </a:r>
          </a:p>
        </p:txBody>
      </p: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id="{B1B60728-8C3E-4908-96B8-23E962259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852" y="1948070"/>
            <a:ext cx="3429886" cy="3896139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D# 2587 - Stick Figure Sitting Confused - PowerPoint Animation | Powerpoint  animation, Sculpture lessons, Stick figure animation">
            <a:extLst>
              <a:ext uri="{FF2B5EF4-FFF2-40B4-BE49-F238E27FC236}">
                <a16:creationId xmlns:a16="http://schemas.microsoft.com/office/drawing/2014/main" id="{2BCAC52C-5E56-43F7-8481-ADA2B57C0D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6824" y="2474168"/>
            <a:ext cx="2843942" cy="28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49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020E385-54F4-42F2-9A7E-7A8B8160E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8F052-F37C-43BC-85F9-DDBB24A6F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Intentionally Unplug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B852F-B822-447D-A447-7A9B4133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56856" cy="4351338"/>
          </a:xfrm>
        </p:spPr>
        <p:txBody>
          <a:bodyPr>
            <a:normAutofit/>
          </a:bodyPr>
          <a:lstStyle/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Disconnect from all electronics including phones, computers, social media, and tablets. </a:t>
            </a:r>
          </a:p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During these times, avoid social media and news.</a:t>
            </a:r>
          </a:p>
          <a:p>
            <a:r>
              <a:rPr lang="en-CA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Do something healthy for your mental and physical well-being such as exercise, read, go for a walk in nature, etc.</a:t>
            </a:r>
          </a:p>
        </p:txBody>
      </p: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id="{B1B60728-8C3E-4908-96B8-23E962259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852" y="1948070"/>
            <a:ext cx="3429886" cy="3896139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igure Plunging Drain | 3D Animated Clipart for PowerPoint -  PresenterMedia.com">
            <a:extLst>
              <a:ext uri="{FF2B5EF4-FFF2-40B4-BE49-F238E27FC236}">
                <a16:creationId xmlns:a16="http://schemas.microsoft.com/office/drawing/2014/main" id="{698E7039-B7AF-4006-88BF-7BACA74FF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6824" y="2592666"/>
            <a:ext cx="2843942" cy="26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7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020E385-54F4-42F2-9A7E-7A8B8160E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8F34F-FE05-4E4B-9AD7-E2F5462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500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Deal with any Problems with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D1205-BB7C-4DA2-93CD-CC255A12A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56856" cy="4351338"/>
          </a:xfrm>
        </p:spPr>
        <p:txBody>
          <a:bodyPr>
            <a:normAutofit/>
          </a:bodyPr>
          <a:lstStyle/>
          <a:p>
            <a:r>
              <a:rPr lang="en-CA" sz="26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Small problems may become overwhelming.</a:t>
            </a:r>
          </a:p>
          <a:p>
            <a:r>
              <a:rPr lang="en-CA" sz="26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Identify which concerns are truly problems.</a:t>
            </a:r>
          </a:p>
          <a:p>
            <a:r>
              <a:rPr lang="en-CA" sz="26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Some of your worries that you are experiencing may not be problems that need resolving.</a:t>
            </a:r>
          </a:p>
          <a:p>
            <a:r>
              <a:rPr lang="en-CA" sz="26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See the following link for steps to resolve issues that arise: </a:t>
            </a:r>
            <a:r>
              <a:rPr lang="en-CA" sz="26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hlinkClick r:id="rId3"/>
              </a:rPr>
              <a:t>https://www.camh.ca/-/media/files/camh_covid19_infosheet-dealing_with_problems-pdf.pdf</a:t>
            </a:r>
            <a:r>
              <a:rPr lang="en-CA" sz="26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</a:t>
            </a:r>
          </a:p>
          <a:p>
            <a:endParaRPr lang="en-CA" sz="26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id="{B1B60728-8C3E-4908-96B8-23E962259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852" y="1948070"/>
            <a:ext cx="3429886" cy="3896139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GIF bb - animated GIF on GIFER">
            <a:extLst>
              <a:ext uri="{FF2B5EF4-FFF2-40B4-BE49-F238E27FC236}">
                <a16:creationId xmlns:a16="http://schemas.microsoft.com/office/drawing/2014/main" id="{14B44687-93FD-432B-B4D5-536F376E8A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16" y="2242236"/>
            <a:ext cx="2477757" cy="33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7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1627</Words>
  <Application>Microsoft Office PowerPoint</Application>
  <PresentationFormat>Widescreen</PresentationFormat>
  <Paragraphs>146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Manuale</vt:lpstr>
      <vt:lpstr>Office Theme</vt:lpstr>
      <vt:lpstr>Depth</vt:lpstr>
      <vt:lpstr> Cave    Syndrome      and Anxiety</vt:lpstr>
      <vt:lpstr>What is Cave Syndrome?</vt:lpstr>
      <vt:lpstr>Understanding the Process</vt:lpstr>
      <vt:lpstr>COVID Stress Scale</vt:lpstr>
      <vt:lpstr>Accept that Anxiety and Fear are Normal</vt:lpstr>
      <vt:lpstr>Seek Credible Information</vt:lpstr>
      <vt:lpstr>Avoid Information Overload</vt:lpstr>
      <vt:lpstr>Intentionally Unplug</vt:lpstr>
      <vt:lpstr>Deal with any Problems with a Process</vt:lpstr>
      <vt:lpstr>Assess Your Stress Levels</vt:lpstr>
      <vt:lpstr>Be Careful of the What Ifs?</vt:lpstr>
      <vt:lpstr>Challenge your Anxious Thoughts</vt:lpstr>
      <vt:lpstr>Decrease your Other Stressors</vt:lpstr>
      <vt:lpstr>Moderate Your Caffeine Intake</vt:lpstr>
      <vt:lpstr>Be Kind to Yourself</vt:lpstr>
      <vt:lpstr>Be Realistic</vt:lpstr>
      <vt:lpstr>Stigma and Discrimination</vt:lpstr>
      <vt:lpstr>Facts vs Fear:</vt:lpstr>
      <vt:lpstr>Seek Support</vt:lpstr>
      <vt:lpstr>I Still Can’t Cope!</vt:lpstr>
      <vt:lpstr>Click on the link to view the employee mental health resources:</vt:lpstr>
      <vt:lpstr>Resources</vt:lpstr>
      <vt:lpstr>Resources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Cave    Syndrome      and Anxiety</dc:title>
  <dc:creator>Caroliina Landry</dc:creator>
  <cp:lastModifiedBy>Caroliina Landry</cp:lastModifiedBy>
  <cp:revision>2</cp:revision>
  <dcterms:created xsi:type="dcterms:W3CDTF">2021-08-29T11:58:33Z</dcterms:created>
  <dcterms:modified xsi:type="dcterms:W3CDTF">2021-08-30T13:45:07Z</dcterms:modified>
</cp:coreProperties>
</file>